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charts/chart2.xml" ContentType="application/vnd.openxmlformats-officedocument.drawingml.chart+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charts/chart3.xml" ContentType="application/vnd.openxmlformats-officedocument.drawingml.chart+xml"/>
  <Override PartName="/ppt/notesSlides/notesSlide33.xml" ContentType="application/vnd.openxmlformats-officedocument.presentationml.notesSlide+xml"/>
  <Override PartName="/ppt/charts/chart4.xml" ContentType="application/vnd.openxmlformats-officedocument.drawingml.chart+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charts/chart5.xml" ContentType="application/vnd.openxmlformats-officedocument.drawingml.chart+xml"/>
  <Override PartName="/ppt/notesSlides/notesSlide41.xml" ContentType="application/vnd.openxmlformats-officedocument.presentationml.notesSlide+xml"/>
  <Override PartName="/ppt/charts/chart6.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saveSubsetFonts="1">
  <p:sldMasterIdLst>
    <p:sldMasterId id="2147483660" r:id="rId1"/>
  </p:sldMasterIdLst>
  <p:notesMasterIdLst>
    <p:notesMasterId r:id="rId54"/>
  </p:notesMasterIdLst>
  <p:handoutMasterIdLst>
    <p:handoutMasterId r:id="rId55"/>
  </p:handoutMasterIdLst>
  <p:sldIdLst>
    <p:sldId id="274" r:id="rId2"/>
    <p:sldId id="586" r:id="rId3"/>
    <p:sldId id="649" r:id="rId4"/>
    <p:sldId id="545" r:id="rId5"/>
    <p:sldId id="529" r:id="rId6"/>
    <p:sldId id="611" r:id="rId7"/>
    <p:sldId id="627" r:id="rId8"/>
    <p:sldId id="612" r:id="rId9"/>
    <p:sldId id="592" r:id="rId10"/>
    <p:sldId id="650" r:id="rId11"/>
    <p:sldId id="633" r:id="rId12"/>
    <p:sldId id="605" r:id="rId13"/>
    <p:sldId id="606" r:id="rId14"/>
    <p:sldId id="607" r:id="rId15"/>
    <p:sldId id="634" r:id="rId16"/>
    <p:sldId id="591" r:id="rId17"/>
    <p:sldId id="602" r:id="rId18"/>
    <p:sldId id="640" r:id="rId19"/>
    <p:sldId id="646" r:id="rId20"/>
    <p:sldId id="616" r:id="rId21"/>
    <p:sldId id="539" r:id="rId22"/>
    <p:sldId id="599" r:id="rId23"/>
    <p:sldId id="581" r:id="rId24"/>
    <p:sldId id="654" r:id="rId25"/>
    <p:sldId id="615" r:id="rId26"/>
    <p:sldId id="651" r:id="rId27"/>
    <p:sldId id="632" r:id="rId28"/>
    <p:sldId id="617" r:id="rId29"/>
    <p:sldId id="652" r:id="rId30"/>
    <p:sldId id="542" r:id="rId31"/>
    <p:sldId id="655" r:id="rId32"/>
    <p:sldId id="544" r:id="rId33"/>
    <p:sldId id="603" r:id="rId34"/>
    <p:sldId id="562" r:id="rId35"/>
    <p:sldId id="566" r:id="rId36"/>
    <p:sldId id="653" r:id="rId37"/>
    <p:sldId id="644" r:id="rId38"/>
    <p:sldId id="656" r:id="rId39"/>
    <p:sldId id="553" r:id="rId40"/>
    <p:sldId id="657" r:id="rId41"/>
    <p:sldId id="658" r:id="rId42"/>
    <p:sldId id="659" r:id="rId43"/>
    <p:sldId id="554" r:id="rId44"/>
    <p:sldId id="642" r:id="rId45"/>
    <p:sldId id="567" r:id="rId46"/>
    <p:sldId id="555" r:id="rId47"/>
    <p:sldId id="557" r:id="rId48"/>
    <p:sldId id="641" r:id="rId49"/>
    <p:sldId id="576" r:id="rId50"/>
    <p:sldId id="556" r:id="rId51"/>
    <p:sldId id="660" r:id="rId52"/>
    <p:sldId id="661" r:id="rId53"/>
  </p:sldIdLst>
  <p:sldSz cx="9144000" cy="6858000" type="screen4x3"/>
  <p:notesSz cx="9601200" cy="7315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C28164"/>
    <a:srgbClr val="F27A33"/>
    <a:srgbClr val="5A97D1"/>
    <a:srgbClr val="0066FF"/>
    <a:srgbClr val="FFCC00"/>
    <a:srgbClr val="CDE89C"/>
    <a:srgbClr val="FF0000"/>
    <a:srgbClr val="699FD2"/>
    <a:srgbClr val="FF7C8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3872" autoAdjust="0"/>
    <p:restoredTop sz="95122" autoAdjust="0"/>
  </p:normalViewPr>
  <p:slideViewPr>
    <p:cSldViewPr showGuides="1">
      <p:cViewPr varScale="1">
        <p:scale>
          <a:sx n="99" d="100"/>
          <a:sy n="99" d="100"/>
        </p:scale>
        <p:origin x="-1912" y="-10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95" d="100"/>
          <a:sy n="95" d="100"/>
        </p:scale>
        <p:origin x="1002" y="72"/>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notesMaster" Target="notesMasters/notesMaster1.xml"/><Relationship Id="rId55" Type="http://schemas.openxmlformats.org/officeDocument/2006/relationships/handoutMaster" Target="handoutMasters/handoutMaster1.xml"/><Relationship Id="rId56" Type="http://schemas.openxmlformats.org/officeDocument/2006/relationships/printerSettings" Target="printerSettings/printerSettings1.bin"/><Relationship Id="rId57" Type="http://schemas.openxmlformats.org/officeDocument/2006/relationships/presProps" Target="presProps.xml"/><Relationship Id="rId58" Type="http://schemas.openxmlformats.org/officeDocument/2006/relationships/viewProps" Target="viewProps.xml"/><Relationship Id="rId59" Type="http://schemas.openxmlformats.org/officeDocument/2006/relationships/theme" Target="theme/theme1.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ZmILe\Dropbox\HiRD\Slides\data.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ZmILe\Dropbox\HiRD\Slides\data.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ZmILe\Dropbox\HiRD\Slides\data.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ZmILe\Dropbox\HiRD\Slides\data.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C:\Users\ZmILe\Dropbox\HiRD\Slides\data.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C:\Users\ZmILe\Dropbox\HiRD\Slides\data.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perf!$B$5</c:f>
              <c:strCache>
                <c:ptCount val="1"/>
                <c:pt idx="0">
                  <c:v>Ring 64-bit</c:v>
                </c:pt>
              </c:strCache>
            </c:strRef>
          </c:tx>
          <c:spPr>
            <a:solidFill>
              <a:srgbClr val="FF0000"/>
            </a:solidFill>
          </c:spPr>
          <c:invertIfNegative val="0"/>
          <c:cat>
            <c:strRef>
              <c:f>perf!$A$6:$A$7</c:f>
              <c:strCache>
                <c:ptCount val="2"/>
                <c:pt idx="0">
                  <c:v>4x4</c:v>
                </c:pt>
                <c:pt idx="1">
                  <c:v>8x8</c:v>
                </c:pt>
              </c:strCache>
            </c:strRef>
          </c:cat>
          <c:val>
            <c:numRef>
              <c:f>perf!$B$6:$B$7</c:f>
              <c:numCache>
                <c:formatCode>General</c:formatCode>
                <c:ptCount val="2"/>
                <c:pt idx="0">
                  <c:v>0.904042418500003</c:v>
                </c:pt>
                <c:pt idx="1">
                  <c:v>0.638975727700002</c:v>
                </c:pt>
              </c:numCache>
            </c:numRef>
          </c:val>
        </c:ser>
        <c:ser>
          <c:idx val="1"/>
          <c:order val="1"/>
          <c:tx>
            <c:strRef>
              <c:f>perf!$C$5</c:f>
              <c:strCache>
                <c:ptCount val="1"/>
                <c:pt idx="0">
                  <c:v>Ring 128-bit</c:v>
                </c:pt>
              </c:strCache>
            </c:strRef>
          </c:tx>
          <c:spPr>
            <a:solidFill>
              <a:srgbClr val="FFC000"/>
            </a:solidFill>
          </c:spPr>
          <c:invertIfNegative val="0"/>
          <c:cat>
            <c:strRef>
              <c:f>perf!$A$6:$A$7</c:f>
              <c:strCache>
                <c:ptCount val="2"/>
                <c:pt idx="0">
                  <c:v>4x4</c:v>
                </c:pt>
                <c:pt idx="1">
                  <c:v>8x8</c:v>
                </c:pt>
              </c:strCache>
            </c:strRef>
          </c:cat>
          <c:val>
            <c:numRef>
              <c:f>perf!$C$6:$C$7</c:f>
              <c:numCache>
                <c:formatCode>General</c:formatCode>
                <c:ptCount val="2"/>
                <c:pt idx="0">
                  <c:v>1.001103337799993</c:v>
                </c:pt>
                <c:pt idx="1">
                  <c:v>0.7524691768</c:v>
                </c:pt>
              </c:numCache>
            </c:numRef>
          </c:val>
        </c:ser>
        <c:ser>
          <c:idx val="2"/>
          <c:order val="2"/>
          <c:tx>
            <c:strRef>
              <c:f>perf!$D$5</c:f>
              <c:strCache>
                <c:ptCount val="1"/>
                <c:pt idx="0">
                  <c:v>Ring 256-bit</c:v>
                </c:pt>
              </c:strCache>
            </c:strRef>
          </c:tx>
          <c:spPr>
            <a:solidFill>
              <a:srgbClr val="00B050"/>
            </a:solidFill>
          </c:spPr>
          <c:invertIfNegative val="0"/>
          <c:cat>
            <c:strRef>
              <c:f>perf!$A$6:$A$7</c:f>
              <c:strCache>
                <c:ptCount val="2"/>
                <c:pt idx="0">
                  <c:v>4x4</c:v>
                </c:pt>
                <c:pt idx="1">
                  <c:v>8x8</c:v>
                </c:pt>
              </c:strCache>
            </c:strRef>
          </c:cat>
          <c:val>
            <c:numRef>
              <c:f>perf!$D$6:$D$7</c:f>
              <c:numCache>
                <c:formatCode>General</c:formatCode>
                <c:ptCount val="2"/>
                <c:pt idx="0">
                  <c:v>1.053744977</c:v>
                </c:pt>
                <c:pt idx="1">
                  <c:v>0.8707057497</c:v>
                </c:pt>
              </c:numCache>
            </c:numRef>
          </c:val>
        </c:ser>
        <c:ser>
          <c:idx val="3"/>
          <c:order val="3"/>
          <c:tx>
            <c:strRef>
              <c:f>perf!$E$5</c:f>
              <c:strCache>
                <c:ptCount val="1"/>
                <c:pt idx="0">
                  <c:v>Hring</c:v>
                </c:pt>
              </c:strCache>
            </c:strRef>
          </c:tx>
          <c:spPr>
            <a:solidFill>
              <a:srgbClr val="00B0F0"/>
            </a:solidFill>
          </c:spPr>
          <c:invertIfNegative val="0"/>
          <c:cat>
            <c:strRef>
              <c:f>perf!$A$6:$A$7</c:f>
              <c:strCache>
                <c:ptCount val="2"/>
                <c:pt idx="0">
                  <c:v>4x4</c:v>
                </c:pt>
                <c:pt idx="1">
                  <c:v>8x8</c:v>
                </c:pt>
              </c:strCache>
            </c:strRef>
          </c:cat>
          <c:val>
            <c:numRef>
              <c:f>perf!$E$6:$E$7</c:f>
              <c:numCache>
                <c:formatCode>General</c:formatCode>
                <c:ptCount val="2"/>
                <c:pt idx="0">
                  <c:v>1.0</c:v>
                </c:pt>
                <c:pt idx="1">
                  <c:v>1.0</c:v>
                </c:pt>
              </c:numCache>
            </c:numRef>
          </c:val>
        </c:ser>
        <c:dLbls>
          <c:showLegendKey val="0"/>
          <c:showVal val="0"/>
          <c:showCatName val="0"/>
          <c:showSerName val="0"/>
          <c:showPercent val="0"/>
          <c:showBubbleSize val="0"/>
        </c:dLbls>
        <c:gapWidth val="150"/>
        <c:axId val="2022526792"/>
        <c:axId val="1576950936"/>
      </c:barChart>
      <c:catAx>
        <c:axId val="2022526792"/>
        <c:scaling>
          <c:orientation val="minMax"/>
        </c:scaling>
        <c:delete val="0"/>
        <c:axPos val="b"/>
        <c:title>
          <c:tx>
            <c:rich>
              <a:bodyPr/>
              <a:lstStyle/>
              <a:p>
                <a:pPr>
                  <a:defRPr sz="3000"/>
                </a:pPr>
                <a:r>
                  <a:rPr lang="en-US" sz="3000"/>
                  <a:t>Network Size</a:t>
                </a:r>
              </a:p>
            </c:rich>
          </c:tx>
          <c:layout/>
          <c:overlay val="0"/>
        </c:title>
        <c:majorTickMark val="out"/>
        <c:minorTickMark val="none"/>
        <c:tickLblPos val="nextTo"/>
        <c:txPr>
          <a:bodyPr/>
          <a:lstStyle/>
          <a:p>
            <a:pPr>
              <a:defRPr sz="2800"/>
            </a:pPr>
            <a:endParaRPr lang="en-US"/>
          </a:p>
        </c:txPr>
        <c:crossAx val="1576950936"/>
        <c:crosses val="autoZero"/>
        <c:auto val="1"/>
        <c:lblAlgn val="ctr"/>
        <c:lblOffset val="100"/>
        <c:noMultiLvlLbl val="0"/>
      </c:catAx>
      <c:valAx>
        <c:axId val="1576950936"/>
        <c:scaling>
          <c:orientation val="minMax"/>
        </c:scaling>
        <c:delete val="0"/>
        <c:axPos val="l"/>
        <c:majorGridlines/>
        <c:title>
          <c:tx>
            <c:rich>
              <a:bodyPr rot="-5400000" vert="horz"/>
              <a:lstStyle/>
              <a:p>
                <a:pPr>
                  <a:defRPr sz="3000"/>
                </a:pPr>
                <a:r>
                  <a:rPr lang="en-US" sz="2600" dirty="0" smtClean="0"/>
                  <a:t>Normalized</a:t>
                </a:r>
              </a:p>
              <a:p>
                <a:pPr>
                  <a:defRPr sz="3000"/>
                </a:pPr>
                <a:r>
                  <a:rPr lang="en-US" sz="2600" dirty="0" smtClean="0"/>
                  <a:t> System Performance</a:t>
                </a:r>
                <a:endParaRPr lang="en-US" sz="2600" dirty="0"/>
              </a:p>
            </c:rich>
          </c:tx>
          <c:layout/>
          <c:overlay val="0"/>
        </c:title>
        <c:numFmt formatCode="General" sourceLinked="1"/>
        <c:majorTickMark val="out"/>
        <c:minorTickMark val="none"/>
        <c:tickLblPos val="nextTo"/>
        <c:txPr>
          <a:bodyPr/>
          <a:lstStyle/>
          <a:p>
            <a:pPr>
              <a:defRPr sz="2000"/>
            </a:pPr>
            <a:endParaRPr lang="en-US"/>
          </a:p>
        </c:txPr>
        <c:crossAx val="2022526792"/>
        <c:crosses val="autoZero"/>
        <c:crossBetween val="between"/>
      </c:valAx>
    </c:plotArea>
    <c:legend>
      <c:legendPos val="r"/>
      <c:layout/>
      <c:overlay val="0"/>
      <c:txPr>
        <a:bodyPr/>
        <a:lstStyle/>
        <a:p>
          <a:pPr>
            <a:defRPr sz="3000"/>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Power!$B$14</c:f>
              <c:strCache>
                <c:ptCount val="1"/>
                <c:pt idx="0">
                  <c:v>Ring 64-bit</c:v>
                </c:pt>
              </c:strCache>
            </c:strRef>
          </c:tx>
          <c:spPr>
            <a:solidFill>
              <a:srgbClr val="FF0000"/>
            </a:solidFill>
          </c:spPr>
          <c:invertIfNegative val="0"/>
          <c:cat>
            <c:strRef>
              <c:f>Power!$A$15:$A$16</c:f>
              <c:strCache>
                <c:ptCount val="2"/>
                <c:pt idx="0">
                  <c:v>4x4</c:v>
                </c:pt>
                <c:pt idx="1">
                  <c:v>8x8</c:v>
                </c:pt>
              </c:strCache>
            </c:strRef>
          </c:cat>
          <c:val>
            <c:numRef>
              <c:f>Power!$B$15:$B$16</c:f>
              <c:numCache>
                <c:formatCode>General</c:formatCode>
                <c:ptCount val="2"/>
                <c:pt idx="0">
                  <c:v>0.870253449009626</c:v>
                </c:pt>
                <c:pt idx="1">
                  <c:v>0.743039411270696</c:v>
                </c:pt>
              </c:numCache>
            </c:numRef>
          </c:val>
        </c:ser>
        <c:ser>
          <c:idx val="1"/>
          <c:order val="1"/>
          <c:tx>
            <c:strRef>
              <c:f>Power!$C$14</c:f>
              <c:strCache>
                <c:ptCount val="1"/>
                <c:pt idx="0">
                  <c:v>Ring 128-bit</c:v>
                </c:pt>
              </c:strCache>
            </c:strRef>
          </c:tx>
          <c:spPr>
            <a:solidFill>
              <a:srgbClr val="FFC000"/>
            </a:solidFill>
          </c:spPr>
          <c:invertIfNegative val="0"/>
          <c:cat>
            <c:strRef>
              <c:f>Power!$A$15:$A$16</c:f>
              <c:strCache>
                <c:ptCount val="2"/>
                <c:pt idx="0">
                  <c:v>4x4</c:v>
                </c:pt>
                <c:pt idx="1">
                  <c:v>8x8</c:v>
                </c:pt>
              </c:strCache>
            </c:strRef>
          </c:cat>
          <c:val>
            <c:numRef>
              <c:f>Power!$C$15:$C$16</c:f>
              <c:numCache>
                <c:formatCode>General</c:formatCode>
                <c:ptCount val="2"/>
                <c:pt idx="0">
                  <c:v>0.948295456945304</c:v>
                </c:pt>
                <c:pt idx="1">
                  <c:v>0.930446165423614</c:v>
                </c:pt>
              </c:numCache>
            </c:numRef>
          </c:val>
        </c:ser>
        <c:ser>
          <c:idx val="2"/>
          <c:order val="2"/>
          <c:tx>
            <c:strRef>
              <c:f>Power!$D$14</c:f>
              <c:strCache>
                <c:ptCount val="1"/>
                <c:pt idx="0">
                  <c:v>Ring 256-bit</c:v>
                </c:pt>
              </c:strCache>
            </c:strRef>
          </c:tx>
          <c:spPr>
            <a:solidFill>
              <a:srgbClr val="00B050"/>
            </a:solidFill>
          </c:spPr>
          <c:invertIfNegative val="0"/>
          <c:cat>
            <c:strRef>
              <c:f>Power!$A$15:$A$16</c:f>
              <c:strCache>
                <c:ptCount val="2"/>
                <c:pt idx="0">
                  <c:v>4x4</c:v>
                </c:pt>
                <c:pt idx="1">
                  <c:v>8x8</c:v>
                </c:pt>
              </c:strCache>
            </c:strRef>
          </c:cat>
          <c:val>
            <c:numRef>
              <c:f>Power!$D$15:$D$16</c:f>
              <c:numCache>
                <c:formatCode>General</c:formatCode>
                <c:ptCount val="2"/>
                <c:pt idx="0">
                  <c:v>1.054223390414575</c:v>
                </c:pt>
                <c:pt idx="1">
                  <c:v>1.21033298991185</c:v>
                </c:pt>
              </c:numCache>
            </c:numRef>
          </c:val>
        </c:ser>
        <c:ser>
          <c:idx val="3"/>
          <c:order val="3"/>
          <c:tx>
            <c:strRef>
              <c:f>Power!$E$14</c:f>
              <c:strCache>
                <c:ptCount val="1"/>
                <c:pt idx="0">
                  <c:v>Hring</c:v>
                </c:pt>
              </c:strCache>
            </c:strRef>
          </c:tx>
          <c:spPr>
            <a:solidFill>
              <a:srgbClr val="00B0F0"/>
            </a:solidFill>
          </c:spPr>
          <c:invertIfNegative val="0"/>
          <c:cat>
            <c:strRef>
              <c:f>Power!$A$15:$A$16</c:f>
              <c:strCache>
                <c:ptCount val="2"/>
                <c:pt idx="0">
                  <c:v>4x4</c:v>
                </c:pt>
                <c:pt idx="1">
                  <c:v>8x8</c:v>
                </c:pt>
              </c:strCache>
            </c:strRef>
          </c:cat>
          <c:val>
            <c:numRef>
              <c:f>Power!$E$15:$E$16</c:f>
              <c:numCache>
                <c:formatCode>General</c:formatCode>
                <c:ptCount val="2"/>
                <c:pt idx="0">
                  <c:v>1.0</c:v>
                </c:pt>
                <c:pt idx="1">
                  <c:v>1.0</c:v>
                </c:pt>
              </c:numCache>
            </c:numRef>
          </c:val>
        </c:ser>
        <c:dLbls>
          <c:showLegendKey val="0"/>
          <c:showVal val="0"/>
          <c:showCatName val="0"/>
          <c:showSerName val="0"/>
          <c:showPercent val="0"/>
          <c:showBubbleSize val="0"/>
        </c:dLbls>
        <c:gapWidth val="150"/>
        <c:axId val="2106298856"/>
        <c:axId val="2106290104"/>
      </c:barChart>
      <c:catAx>
        <c:axId val="2106298856"/>
        <c:scaling>
          <c:orientation val="minMax"/>
        </c:scaling>
        <c:delete val="0"/>
        <c:axPos val="b"/>
        <c:title>
          <c:tx>
            <c:rich>
              <a:bodyPr/>
              <a:lstStyle/>
              <a:p>
                <a:pPr>
                  <a:defRPr sz="3000"/>
                </a:pPr>
                <a:r>
                  <a:rPr lang="en-US" sz="3000"/>
                  <a:t>Network Size</a:t>
                </a:r>
              </a:p>
            </c:rich>
          </c:tx>
          <c:layout/>
          <c:overlay val="0"/>
        </c:title>
        <c:majorTickMark val="out"/>
        <c:minorTickMark val="none"/>
        <c:tickLblPos val="nextTo"/>
        <c:txPr>
          <a:bodyPr/>
          <a:lstStyle/>
          <a:p>
            <a:pPr>
              <a:defRPr sz="2800"/>
            </a:pPr>
            <a:endParaRPr lang="en-US"/>
          </a:p>
        </c:txPr>
        <c:crossAx val="2106290104"/>
        <c:crosses val="autoZero"/>
        <c:auto val="1"/>
        <c:lblAlgn val="ctr"/>
        <c:lblOffset val="100"/>
        <c:noMultiLvlLbl val="0"/>
      </c:catAx>
      <c:valAx>
        <c:axId val="2106290104"/>
        <c:scaling>
          <c:orientation val="minMax"/>
        </c:scaling>
        <c:delete val="0"/>
        <c:axPos val="l"/>
        <c:majorGridlines/>
        <c:title>
          <c:tx>
            <c:rich>
              <a:bodyPr rot="-5400000" vert="horz"/>
              <a:lstStyle/>
              <a:p>
                <a:pPr>
                  <a:defRPr sz="2800"/>
                </a:pPr>
                <a:r>
                  <a:rPr lang="en-US" sz="2600" dirty="0" smtClean="0"/>
                  <a:t>Normalized</a:t>
                </a:r>
              </a:p>
              <a:p>
                <a:pPr>
                  <a:defRPr sz="2800"/>
                </a:pPr>
                <a:r>
                  <a:rPr lang="en-US" sz="2600" dirty="0" smtClean="0"/>
                  <a:t> Network Power</a:t>
                </a:r>
                <a:endParaRPr lang="en-US" sz="2600" dirty="0"/>
              </a:p>
            </c:rich>
          </c:tx>
          <c:layout/>
          <c:overlay val="0"/>
        </c:title>
        <c:numFmt formatCode="General" sourceLinked="1"/>
        <c:majorTickMark val="out"/>
        <c:minorTickMark val="none"/>
        <c:tickLblPos val="nextTo"/>
        <c:txPr>
          <a:bodyPr/>
          <a:lstStyle/>
          <a:p>
            <a:pPr>
              <a:defRPr sz="2000"/>
            </a:pPr>
            <a:endParaRPr lang="en-US"/>
          </a:p>
        </c:txPr>
        <c:crossAx val="2106298856"/>
        <c:crosses val="autoZero"/>
        <c:crossBetween val="between"/>
      </c:valAx>
    </c:plotArea>
    <c:legend>
      <c:legendPos val="r"/>
      <c:layout/>
      <c:overlay val="0"/>
      <c:txPr>
        <a:bodyPr/>
        <a:lstStyle/>
        <a:p>
          <a:pPr>
            <a:defRPr sz="3000"/>
          </a:pPr>
          <a:endParaRPr lang="en-US"/>
        </a:p>
      </c:txPr>
    </c:legend>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perf!$B$5</c:f>
              <c:strCache>
                <c:ptCount val="1"/>
                <c:pt idx="0">
                  <c:v>Ring 64-bit</c:v>
                </c:pt>
              </c:strCache>
            </c:strRef>
          </c:tx>
          <c:spPr>
            <a:solidFill>
              <a:srgbClr val="FF0000"/>
            </a:solidFill>
          </c:spPr>
          <c:invertIfNegative val="0"/>
          <c:cat>
            <c:strRef>
              <c:f>perf!$A$6:$A$7</c:f>
              <c:strCache>
                <c:ptCount val="2"/>
                <c:pt idx="0">
                  <c:v>4x4</c:v>
                </c:pt>
                <c:pt idx="1">
                  <c:v>8x8</c:v>
                </c:pt>
              </c:strCache>
            </c:strRef>
          </c:cat>
          <c:val>
            <c:numRef>
              <c:f>perf!$B$6:$B$7</c:f>
              <c:numCache>
                <c:formatCode>General</c:formatCode>
                <c:ptCount val="2"/>
                <c:pt idx="0">
                  <c:v>0.904042418500002</c:v>
                </c:pt>
                <c:pt idx="1">
                  <c:v>0.638975727700002</c:v>
                </c:pt>
              </c:numCache>
            </c:numRef>
          </c:val>
        </c:ser>
        <c:ser>
          <c:idx val="1"/>
          <c:order val="1"/>
          <c:tx>
            <c:strRef>
              <c:f>perf!$C$5</c:f>
              <c:strCache>
                <c:ptCount val="1"/>
                <c:pt idx="0">
                  <c:v>Ring 128-bit</c:v>
                </c:pt>
              </c:strCache>
            </c:strRef>
          </c:tx>
          <c:spPr>
            <a:solidFill>
              <a:srgbClr val="FFC000"/>
            </a:solidFill>
          </c:spPr>
          <c:invertIfNegative val="0"/>
          <c:cat>
            <c:strRef>
              <c:f>perf!$A$6:$A$7</c:f>
              <c:strCache>
                <c:ptCount val="2"/>
                <c:pt idx="0">
                  <c:v>4x4</c:v>
                </c:pt>
                <c:pt idx="1">
                  <c:v>8x8</c:v>
                </c:pt>
              </c:strCache>
            </c:strRef>
          </c:cat>
          <c:val>
            <c:numRef>
              <c:f>perf!$C$6:$C$7</c:f>
              <c:numCache>
                <c:formatCode>General</c:formatCode>
                <c:ptCount val="2"/>
                <c:pt idx="0">
                  <c:v>1.001103337799994</c:v>
                </c:pt>
                <c:pt idx="1">
                  <c:v>0.7524691768</c:v>
                </c:pt>
              </c:numCache>
            </c:numRef>
          </c:val>
        </c:ser>
        <c:ser>
          <c:idx val="2"/>
          <c:order val="2"/>
          <c:tx>
            <c:strRef>
              <c:f>perf!$D$5</c:f>
              <c:strCache>
                <c:ptCount val="1"/>
                <c:pt idx="0">
                  <c:v>Ring 256-bit</c:v>
                </c:pt>
              </c:strCache>
            </c:strRef>
          </c:tx>
          <c:spPr>
            <a:solidFill>
              <a:srgbClr val="00B050"/>
            </a:solidFill>
          </c:spPr>
          <c:invertIfNegative val="0"/>
          <c:cat>
            <c:strRef>
              <c:f>perf!$A$6:$A$7</c:f>
              <c:strCache>
                <c:ptCount val="2"/>
                <c:pt idx="0">
                  <c:v>4x4</c:v>
                </c:pt>
                <c:pt idx="1">
                  <c:v>8x8</c:v>
                </c:pt>
              </c:strCache>
            </c:strRef>
          </c:cat>
          <c:val>
            <c:numRef>
              <c:f>perf!$D$6:$D$7</c:f>
              <c:numCache>
                <c:formatCode>General</c:formatCode>
                <c:ptCount val="2"/>
                <c:pt idx="0">
                  <c:v>1.053744977</c:v>
                </c:pt>
                <c:pt idx="1">
                  <c:v>0.8707057497</c:v>
                </c:pt>
              </c:numCache>
            </c:numRef>
          </c:val>
        </c:ser>
        <c:ser>
          <c:idx val="3"/>
          <c:order val="3"/>
          <c:tx>
            <c:strRef>
              <c:f>perf!$E$5</c:f>
              <c:strCache>
                <c:ptCount val="1"/>
                <c:pt idx="0">
                  <c:v>Hring</c:v>
                </c:pt>
              </c:strCache>
            </c:strRef>
          </c:tx>
          <c:spPr>
            <a:solidFill>
              <a:srgbClr val="00B0F0"/>
            </a:solidFill>
          </c:spPr>
          <c:invertIfNegative val="0"/>
          <c:cat>
            <c:strRef>
              <c:f>perf!$A$6:$A$7</c:f>
              <c:strCache>
                <c:ptCount val="2"/>
                <c:pt idx="0">
                  <c:v>4x4</c:v>
                </c:pt>
                <c:pt idx="1">
                  <c:v>8x8</c:v>
                </c:pt>
              </c:strCache>
            </c:strRef>
          </c:cat>
          <c:val>
            <c:numRef>
              <c:f>perf!$E$6:$E$7</c:f>
              <c:numCache>
                <c:formatCode>General</c:formatCode>
                <c:ptCount val="2"/>
                <c:pt idx="0">
                  <c:v>1.0</c:v>
                </c:pt>
                <c:pt idx="1">
                  <c:v>1.0</c:v>
                </c:pt>
              </c:numCache>
            </c:numRef>
          </c:val>
        </c:ser>
        <c:ser>
          <c:idx val="4"/>
          <c:order val="4"/>
          <c:tx>
            <c:strRef>
              <c:f>perf!$F$5</c:f>
              <c:strCache>
                <c:ptCount val="1"/>
                <c:pt idx="0">
                  <c:v>HiRD</c:v>
                </c:pt>
              </c:strCache>
            </c:strRef>
          </c:tx>
          <c:spPr>
            <a:solidFill>
              <a:srgbClr val="002060"/>
            </a:solidFill>
          </c:spPr>
          <c:invertIfNegative val="1"/>
          <c:val>
            <c:numRef>
              <c:f>perf!$F$6:$F$7</c:f>
              <c:numCache>
                <c:formatCode>General</c:formatCode>
                <c:ptCount val="2"/>
                <c:pt idx="0">
                  <c:v>1.018987469600007</c:v>
                </c:pt>
                <c:pt idx="1">
                  <c:v>1.0291279014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150"/>
        <c:axId val="2017765800"/>
        <c:axId val="2017505160"/>
      </c:barChart>
      <c:catAx>
        <c:axId val="2017765800"/>
        <c:scaling>
          <c:orientation val="minMax"/>
        </c:scaling>
        <c:delete val="0"/>
        <c:axPos val="b"/>
        <c:title>
          <c:tx>
            <c:rich>
              <a:bodyPr/>
              <a:lstStyle/>
              <a:p>
                <a:pPr>
                  <a:defRPr sz="3000"/>
                </a:pPr>
                <a:r>
                  <a:rPr lang="en-US" sz="3000"/>
                  <a:t>Network Size</a:t>
                </a:r>
              </a:p>
            </c:rich>
          </c:tx>
          <c:layout/>
          <c:overlay val="0"/>
        </c:title>
        <c:majorTickMark val="out"/>
        <c:minorTickMark val="none"/>
        <c:tickLblPos val="nextTo"/>
        <c:txPr>
          <a:bodyPr/>
          <a:lstStyle/>
          <a:p>
            <a:pPr>
              <a:defRPr sz="2000"/>
            </a:pPr>
            <a:endParaRPr lang="en-US"/>
          </a:p>
        </c:txPr>
        <c:crossAx val="2017505160"/>
        <c:crosses val="autoZero"/>
        <c:auto val="1"/>
        <c:lblAlgn val="ctr"/>
        <c:lblOffset val="100"/>
        <c:noMultiLvlLbl val="0"/>
      </c:catAx>
      <c:valAx>
        <c:axId val="2017505160"/>
        <c:scaling>
          <c:orientation val="minMax"/>
        </c:scaling>
        <c:delete val="0"/>
        <c:axPos val="l"/>
        <c:majorGridlines/>
        <c:title>
          <c:tx>
            <c:rich>
              <a:bodyPr rot="-5400000" vert="horz"/>
              <a:lstStyle/>
              <a:p>
                <a:pPr>
                  <a:defRPr sz="3000"/>
                </a:pPr>
                <a:r>
                  <a:rPr lang="en-US" sz="2600" dirty="0"/>
                  <a:t>Normalized </a:t>
                </a:r>
                <a:endParaRPr lang="en-US" sz="2600" dirty="0" smtClean="0"/>
              </a:p>
              <a:p>
                <a:pPr>
                  <a:defRPr sz="3000"/>
                </a:pPr>
                <a:r>
                  <a:rPr lang="en-US" sz="2600" dirty="0" smtClean="0"/>
                  <a:t>System Performance</a:t>
                </a:r>
                <a:endParaRPr lang="en-US" sz="2600" dirty="0"/>
              </a:p>
            </c:rich>
          </c:tx>
          <c:layout/>
          <c:overlay val="0"/>
        </c:title>
        <c:numFmt formatCode="General" sourceLinked="1"/>
        <c:majorTickMark val="out"/>
        <c:minorTickMark val="none"/>
        <c:tickLblPos val="nextTo"/>
        <c:txPr>
          <a:bodyPr/>
          <a:lstStyle/>
          <a:p>
            <a:pPr>
              <a:defRPr sz="2000"/>
            </a:pPr>
            <a:endParaRPr lang="en-US"/>
          </a:p>
        </c:txPr>
        <c:crossAx val="2017765800"/>
        <c:crosses val="autoZero"/>
        <c:crossBetween val="between"/>
      </c:valAx>
    </c:plotArea>
    <c:legend>
      <c:legendPos val="r"/>
      <c:layout/>
      <c:overlay val="0"/>
      <c:txPr>
        <a:bodyPr/>
        <a:lstStyle/>
        <a:p>
          <a:pPr>
            <a:defRPr sz="3000"/>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Power!$B$14</c:f>
              <c:strCache>
                <c:ptCount val="1"/>
                <c:pt idx="0">
                  <c:v>Ring 64-bit</c:v>
                </c:pt>
              </c:strCache>
            </c:strRef>
          </c:tx>
          <c:spPr>
            <a:solidFill>
              <a:srgbClr val="FF0000"/>
            </a:solidFill>
          </c:spPr>
          <c:invertIfNegative val="0"/>
          <c:cat>
            <c:strRef>
              <c:f>Power!$A$15:$A$16</c:f>
              <c:strCache>
                <c:ptCount val="2"/>
                <c:pt idx="0">
                  <c:v>4x4</c:v>
                </c:pt>
                <c:pt idx="1">
                  <c:v>8x8</c:v>
                </c:pt>
              </c:strCache>
            </c:strRef>
          </c:cat>
          <c:val>
            <c:numRef>
              <c:f>Power!$B$15:$B$16</c:f>
              <c:numCache>
                <c:formatCode>General</c:formatCode>
                <c:ptCount val="2"/>
                <c:pt idx="0">
                  <c:v>0.870253449009626</c:v>
                </c:pt>
                <c:pt idx="1">
                  <c:v>0.743039411270696</c:v>
                </c:pt>
              </c:numCache>
            </c:numRef>
          </c:val>
        </c:ser>
        <c:ser>
          <c:idx val="1"/>
          <c:order val="1"/>
          <c:tx>
            <c:strRef>
              <c:f>Power!$C$14</c:f>
              <c:strCache>
                <c:ptCount val="1"/>
                <c:pt idx="0">
                  <c:v>Ring 128-bit</c:v>
                </c:pt>
              </c:strCache>
            </c:strRef>
          </c:tx>
          <c:spPr>
            <a:solidFill>
              <a:srgbClr val="FFC000"/>
            </a:solidFill>
          </c:spPr>
          <c:invertIfNegative val="0"/>
          <c:cat>
            <c:strRef>
              <c:f>Power!$A$15:$A$16</c:f>
              <c:strCache>
                <c:ptCount val="2"/>
                <c:pt idx="0">
                  <c:v>4x4</c:v>
                </c:pt>
                <c:pt idx="1">
                  <c:v>8x8</c:v>
                </c:pt>
              </c:strCache>
            </c:strRef>
          </c:cat>
          <c:val>
            <c:numRef>
              <c:f>Power!$C$15:$C$16</c:f>
              <c:numCache>
                <c:formatCode>General</c:formatCode>
                <c:ptCount val="2"/>
                <c:pt idx="0">
                  <c:v>0.948295456945304</c:v>
                </c:pt>
                <c:pt idx="1">
                  <c:v>0.930446165423614</c:v>
                </c:pt>
              </c:numCache>
            </c:numRef>
          </c:val>
        </c:ser>
        <c:ser>
          <c:idx val="2"/>
          <c:order val="2"/>
          <c:tx>
            <c:strRef>
              <c:f>Power!$D$14</c:f>
              <c:strCache>
                <c:ptCount val="1"/>
                <c:pt idx="0">
                  <c:v>Ring 256-bit</c:v>
                </c:pt>
              </c:strCache>
            </c:strRef>
          </c:tx>
          <c:spPr>
            <a:solidFill>
              <a:srgbClr val="00B050"/>
            </a:solidFill>
          </c:spPr>
          <c:invertIfNegative val="0"/>
          <c:cat>
            <c:strRef>
              <c:f>Power!$A$15:$A$16</c:f>
              <c:strCache>
                <c:ptCount val="2"/>
                <c:pt idx="0">
                  <c:v>4x4</c:v>
                </c:pt>
                <c:pt idx="1">
                  <c:v>8x8</c:v>
                </c:pt>
              </c:strCache>
            </c:strRef>
          </c:cat>
          <c:val>
            <c:numRef>
              <c:f>Power!$D$15:$D$16</c:f>
              <c:numCache>
                <c:formatCode>General</c:formatCode>
                <c:ptCount val="2"/>
                <c:pt idx="0">
                  <c:v>1.054223390414575</c:v>
                </c:pt>
                <c:pt idx="1">
                  <c:v>1.21033298991185</c:v>
                </c:pt>
              </c:numCache>
            </c:numRef>
          </c:val>
        </c:ser>
        <c:ser>
          <c:idx val="3"/>
          <c:order val="3"/>
          <c:tx>
            <c:strRef>
              <c:f>Power!$E$14</c:f>
              <c:strCache>
                <c:ptCount val="1"/>
                <c:pt idx="0">
                  <c:v>Hring</c:v>
                </c:pt>
              </c:strCache>
            </c:strRef>
          </c:tx>
          <c:spPr>
            <a:solidFill>
              <a:srgbClr val="00B0F0"/>
            </a:solidFill>
          </c:spPr>
          <c:invertIfNegative val="0"/>
          <c:cat>
            <c:strRef>
              <c:f>Power!$A$15:$A$16</c:f>
              <c:strCache>
                <c:ptCount val="2"/>
                <c:pt idx="0">
                  <c:v>4x4</c:v>
                </c:pt>
                <c:pt idx="1">
                  <c:v>8x8</c:v>
                </c:pt>
              </c:strCache>
            </c:strRef>
          </c:cat>
          <c:val>
            <c:numRef>
              <c:f>Power!$E$15:$E$16</c:f>
              <c:numCache>
                <c:formatCode>General</c:formatCode>
                <c:ptCount val="2"/>
                <c:pt idx="0">
                  <c:v>1.0</c:v>
                </c:pt>
                <c:pt idx="1">
                  <c:v>1.0</c:v>
                </c:pt>
              </c:numCache>
            </c:numRef>
          </c:val>
        </c:ser>
        <c:ser>
          <c:idx val="4"/>
          <c:order val="4"/>
          <c:tx>
            <c:strRef>
              <c:f>Power!$F$14</c:f>
              <c:strCache>
                <c:ptCount val="1"/>
                <c:pt idx="0">
                  <c:v>HiRD</c:v>
                </c:pt>
              </c:strCache>
            </c:strRef>
          </c:tx>
          <c:spPr>
            <a:solidFill>
              <a:srgbClr val="002060"/>
            </a:solidFill>
          </c:spPr>
          <c:invertIfNegative val="0"/>
          <c:val>
            <c:numRef>
              <c:f>Power!$F$15:$F$16</c:f>
              <c:numCache>
                <c:formatCode>General</c:formatCode>
                <c:ptCount val="2"/>
                <c:pt idx="0">
                  <c:v>0.534603522112561</c:v>
                </c:pt>
                <c:pt idx="1">
                  <c:v>0.853604759864153</c:v>
                </c:pt>
              </c:numCache>
            </c:numRef>
          </c:val>
        </c:ser>
        <c:dLbls>
          <c:showLegendKey val="0"/>
          <c:showVal val="0"/>
          <c:showCatName val="0"/>
          <c:showSerName val="0"/>
          <c:showPercent val="0"/>
          <c:showBubbleSize val="0"/>
        </c:dLbls>
        <c:gapWidth val="150"/>
        <c:axId val="2017569160"/>
        <c:axId val="2017574904"/>
      </c:barChart>
      <c:catAx>
        <c:axId val="2017569160"/>
        <c:scaling>
          <c:orientation val="minMax"/>
        </c:scaling>
        <c:delete val="0"/>
        <c:axPos val="b"/>
        <c:title>
          <c:tx>
            <c:rich>
              <a:bodyPr/>
              <a:lstStyle/>
              <a:p>
                <a:pPr>
                  <a:defRPr sz="2000"/>
                </a:pPr>
                <a:r>
                  <a:rPr lang="en-US" sz="2800" dirty="0"/>
                  <a:t>Network Size</a:t>
                </a:r>
              </a:p>
            </c:rich>
          </c:tx>
          <c:layout/>
          <c:overlay val="0"/>
        </c:title>
        <c:majorTickMark val="out"/>
        <c:minorTickMark val="none"/>
        <c:tickLblPos val="nextTo"/>
        <c:txPr>
          <a:bodyPr/>
          <a:lstStyle/>
          <a:p>
            <a:pPr>
              <a:defRPr sz="2000"/>
            </a:pPr>
            <a:endParaRPr lang="en-US"/>
          </a:p>
        </c:txPr>
        <c:crossAx val="2017574904"/>
        <c:crosses val="autoZero"/>
        <c:auto val="1"/>
        <c:lblAlgn val="ctr"/>
        <c:lblOffset val="100"/>
        <c:noMultiLvlLbl val="0"/>
      </c:catAx>
      <c:valAx>
        <c:axId val="2017574904"/>
        <c:scaling>
          <c:orientation val="minMax"/>
        </c:scaling>
        <c:delete val="0"/>
        <c:axPos val="l"/>
        <c:majorGridlines/>
        <c:title>
          <c:tx>
            <c:rich>
              <a:bodyPr rot="-5400000" vert="horz"/>
              <a:lstStyle/>
              <a:p>
                <a:pPr>
                  <a:defRPr sz="3000"/>
                </a:pPr>
                <a:r>
                  <a:rPr lang="en-US" sz="3000" dirty="0" smtClean="0"/>
                  <a:t>Normalized Network </a:t>
                </a:r>
                <a:r>
                  <a:rPr lang="en-US" sz="3000" dirty="0"/>
                  <a:t>Power</a:t>
                </a:r>
              </a:p>
            </c:rich>
          </c:tx>
          <c:layout/>
          <c:overlay val="0"/>
        </c:title>
        <c:numFmt formatCode="General" sourceLinked="1"/>
        <c:majorTickMark val="out"/>
        <c:minorTickMark val="none"/>
        <c:tickLblPos val="nextTo"/>
        <c:txPr>
          <a:bodyPr/>
          <a:lstStyle/>
          <a:p>
            <a:pPr>
              <a:defRPr sz="2000"/>
            </a:pPr>
            <a:endParaRPr lang="en-US"/>
          </a:p>
        </c:txPr>
        <c:crossAx val="2017569160"/>
        <c:crosses val="autoZero"/>
        <c:crossBetween val="between"/>
      </c:valAx>
    </c:plotArea>
    <c:legend>
      <c:legendPos val="r"/>
      <c:layout/>
      <c:overlay val="0"/>
      <c:txPr>
        <a:bodyPr/>
        <a:lstStyle/>
        <a:p>
          <a:pPr>
            <a:defRPr sz="3000"/>
          </a:pPr>
          <a:endParaRPr lang="en-US"/>
        </a:p>
      </c:txPr>
    </c:legend>
    <c:plotVisOnly val="1"/>
    <c:dispBlanksAs val="gap"/>
    <c:showDLblsOverMax val="0"/>
  </c:chart>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perf!$B$5</c:f>
              <c:strCache>
                <c:ptCount val="1"/>
                <c:pt idx="0">
                  <c:v>Ring 64-bit</c:v>
                </c:pt>
              </c:strCache>
            </c:strRef>
          </c:tx>
          <c:spPr>
            <a:solidFill>
              <a:srgbClr val="FF0000"/>
            </a:solidFill>
          </c:spPr>
          <c:invertIfNegative val="0"/>
          <c:cat>
            <c:strRef>
              <c:f>perf!$A$6:$A$7</c:f>
              <c:strCache>
                <c:ptCount val="2"/>
                <c:pt idx="0">
                  <c:v>4x4</c:v>
                </c:pt>
                <c:pt idx="1">
                  <c:v>8x8</c:v>
                </c:pt>
              </c:strCache>
            </c:strRef>
          </c:cat>
          <c:val>
            <c:numRef>
              <c:f>perf!$B$10:$B$11</c:f>
              <c:numCache>
                <c:formatCode>General</c:formatCode>
                <c:ptCount val="2"/>
                <c:pt idx="0">
                  <c:v>0.666006508300001</c:v>
                </c:pt>
                <c:pt idx="1">
                  <c:v>0.399581401300003</c:v>
                </c:pt>
              </c:numCache>
            </c:numRef>
          </c:val>
        </c:ser>
        <c:ser>
          <c:idx val="1"/>
          <c:order val="1"/>
          <c:tx>
            <c:strRef>
              <c:f>perf!$C$5</c:f>
              <c:strCache>
                <c:ptCount val="1"/>
                <c:pt idx="0">
                  <c:v>Ring 128-bit</c:v>
                </c:pt>
              </c:strCache>
            </c:strRef>
          </c:tx>
          <c:spPr>
            <a:solidFill>
              <a:srgbClr val="FFC000"/>
            </a:solidFill>
          </c:spPr>
          <c:invertIfNegative val="0"/>
          <c:cat>
            <c:strRef>
              <c:f>perf!$A$6:$A$7</c:f>
              <c:strCache>
                <c:ptCount val="2"/>
                <c:pt idx="0">
                  <c:v>4x4</c:v>
                </c:pt>
                <c:pt idx="1">
                  <c:v>8x8</c:v>
                </c:pt>
              </c:strCache>
            </c:strRef>
          </c:cat>
          <c:val>
            <c:numRef>
              <c:f>perf!$C$10:$C$11</c:f>
              <c:numCache>
                <c:formatCode>General</c:formatCode>
                <c:ptCount val="2"/>
                <c:pt idx="0">
                  <c:v>0.942789627100003</c:v>
                </c:pt>
                <c:pt idx="1">
                  <c:v>0.530494204600001</c:v>
                </c:pt>
              </c:numCache>
            </c:numRef>
          </c:val>
        </c:ser>
        <c:ser>
          <c:idx val="2"/>
          <c:order val="2"/>
          <c:tx>
            <c:strRef>
              <c:f>perf!$D$5</c:f>
              <c:strCache>
                <c:ptCount val="1"/>
                <c:pt idx="0">
                  <c:v>Ring 256-bit</c:v>
                </c:pt>
              </c:strCache>
            </c:strRef>
          </c:tx>
          <c:spPr>
            <a:solidFill>
              <a:srgbClr val="00B050"/>
            </a:solidFill>
          </c:spPr>
          <c:invertIfNegative val="0"/>
          <c:cat>
            <c:strRef>
              <c:f>perf!$A$6:$A$7</c:f>
              <c:strCache>
                <c:ptCount val="2"/>
                <c:pt idx="0">
                  <c:v>4x4</c:v>
                </c:pt>
                <c:pt idx="1">
                  <c:v>8x8</c:v>
                </c:pt>
              </c:strCache>
            </c:strRef>
          </c:cat>
          <c:val>
            <c:numRef>
              <c:f>perf!$D$10:$D$11</c:f>
              <c:numCache>
                <c:formatCode>General</c:formatCode>
                <c:ptCount val="2"/>
                <c:pt idx="0">
                  <c:v>1.121638512499995</c:v>
                </c:pt>
                <c:pt idx="1">
                  <c:v>0.700642066900001</c:v>
                </c:pt>
              </c:numCache>
            </c:numRef>
          </c:val>
        </c:ser>
        <c:ser>
          <c:idx val="3"/>
          <c:order val="3"/>
          <c:tx>
            <c:strRef>
              <c:f>perf!$E$5</c:f>
              <c:strCache>
                <c:ptCount val="1"/>
                <c:pt idx="0">
                  <c:v>Hring</c:v>
                </c:pt>
              </c:strCache>
            </c:strRef>
          </c:tx>
          <c:spPr>
            <a:solidFill>
              <a:srgbClr val="00B0F0"/>
            </a:solidFill>
          </c:spPr>
          <c:invertIfNegative val="0"/>
          <c:cat>
            <c:strRef>
              <c:f>perf!$A$6:$A$7</c:f>
              <c:strCache>
                <c:ptCount val="2"/>
                <c:pt idx="0">
                  <c:v>4x4</c:v>
                </c:pt>
                <c:pt idx="1">
                  <c:v>8x8</c:v>
                </c:pt>
              </c:strCache>
            </c:strRef>
          </c:cat>
          <c:val>
            <c:numRef>
              <c:f>perf!$E$10:$E$11</c:f>
              <c:numCache>
                <c:formatCode>General</c:formatCode>
                <c:ptCount val="2"/>
                <c:pt idx="0">
                  <c:v>1.0</c:v>
                </c:pt>
                <c:pt idx="1">
                  <c:v>1.0</c:v>
                </c:pt>
              </c:numCache>
            </c:numRef>
          </c:val>
        </c:ser>
        <c:ser>
          <c:idx val="4"/>
          <c:order val="4"/>
          <c:tx>
            <c:strRef>
              <c:f>perf!$F$5</c:f>
              <c:strCache>
                <c:ptCount val="1"/>
                <c:pt idx="0">
                  <c:v>HiRD</c:v>
                </c:pt>
              </c:strCache>
            </c:strRef>
          </c:tx>
          <c:spPr>
            <a:solidFill>
              <a:srgbClr val="002060"/>
            </a:solidFill>
          </c:spPr>
          <c:invertIfNegative val="1"/>
          <c:val>
            <c:numRef>
              <c:f>perf!$F$10:$F$11</c:f>
              <c:numCache>
                <c:formatCode>General</c:formatCode>
                <c:ptCount val="2"/>
                <c:pt idx="0">
                  <c:v>1.025569687899988</c:v>
                </c:pt>
                <c:pt idx="1">
                  <c:v>1.0560067514</c:v>
                </c:pt>
              </c:numCache>
            </c:numRef>
          </c:val>
          <c:extLst>
            <c:ext xmlns:c14="http://schemas.microsoft.com/office/drawing/2007/8/2/chart" uri="{6F2FDCE9-48DA-4B69-8628-5D25D57E5C99}">
              <c14:invertSolidFillFmt>
                <c14:spPr xmlns:c14="http://schemas.microsoft.com/office/drawing/2007/8/2/chart">
                  <a:solidFill>
                    <a:srgbClr val="FFFFFF"/>
                  </a:solidFill>
                </c14:spPr>
              </c14:invertSolidFillFmt>
            </c:ext>
          </c:extLst>
        </c:ser>
        <c:dLbls>
          <c:showLegendKey val="0"/>
          <c:showVal val="0"/>
          <c:showCatName val="0"/>
          <c:showSerName val="0"/>
          <c:showPercent val="0"/>
          <c:showBubbleSize val="0"/>
        </c:dLbls>
        <c:gapWidth val="150"/>
        <c:axId val="2019441720"/>
        <c:axId val="2019447464"/>
      </c:barChart>
      <c:catAx>
        <c:axId val="2019441720"/>
        <c:scaling>
          <c:orientation val="minMax"/>
        </c:scaling>
        <c:delete val="0"/>
        <c:axPos val="b"/>
        <c:title>
          <c:tx>
            <c:rich>
              <a:bodyPr/>
              <a:lstStyle/>
              <a:p>
                <a:pPr>
                  <a:defRPr sz="2800"/>
                </a:pPr>
                <a:r>
                  <a:rPr lang="en-US" sz="2800"/>
                  <a:t>Network Size</a:t>
                </a:r>
              </a:p>
            </c:rich>
          </c:tx>
          <c:layout/>
          <c:overlay val="0"/>
        </c:title>
        <c:majorTickMark val="out"/>
        <c:minorTickMark val="none"/>
        <c:tickLblPos val="nextTo"/>
        <c:txPr>
          <a:bodyPr/>
          <a:lstStyle/>
          <a:p>
            <a:pPr>
              <a:defRPr sz="2000"/>
            </a:pPr>
            <a:endParaRPr lang="en-US"/>
          </a:p>
        </c:txPr>
        <c:crossAx val="2019447464"/>
        <c:crosses val="autoZero"/>
        <c:auto val="1"/>
        <c:lblAlgn val="ctr"/>
        <c:lblOffset val="100"/>
        <c:noMultiLvlLbl val="0"/>
      </c:catAx>
      <c:valAx>
        <c:axId val="2019447464"/>
        <c:scaling>
          <c:orientation val="minMax"/>
        </c:scaling>
        <c:delete val="0"/>
        <c:axPos val="l"/>
        <c:majorGridlines/>
        <c:title>
          <c:tx>
            <c:rich>
              <a:bodyPr rot="-5400000" vert="horz"/>
              <a:lstStyle/>
              <a:p>
                <a:pPr>
                  <a:defRPr sz="3000"/>
                </a:pPr>
                <a:r>
                  <a:rPr lang="en-US" sz="2600" dirty="0" smtClean="0"/>
                  <a:t>Normalized</a:t>
                </a:r>
              </a:p>
              <a:p>
                <a:pPr>
                  <a:defRPr sz="3000"/>
                </a:pPr>
                <a:r>
                  <a:rPr lang="en-US" sz="2600" dirty="0" smtClean="0"/>
                  <a:t>System  </a:t>
                </a:r>
                <a:r>
                  <a:rPr lang="en-US" sz="2600" dirty="0"/>
                  <a:t>Performance</a:t>
                </a:r>
              </a:p>
            </c:rich>
          </c:tx>
          <c:layout/>
          <c:overlay val="0"/>
        </c:title>
        <c:numFmt formatCode="General" sourceLinked="1"/>
        <c:majorTickMark val="out"/>
        <c:minorTickMark val="none"/>
        <c:tickLblPos val="nextTo"/>
        <c:txPr>
          <a:bodyPr/>
          <a:lstStyle/>
          <a:p>
            <a:pPr>
              <a:defRPr sz="2000"/>
            </a:pPr>
            <a:endParaRPr lang="en-US"/>
          </a:p>
        </c:txPr>
        <c:crossAx val="2019441720"/>
        <c:crosses val="autoZero"/>
        <c:crossBetween val="between"/>
      </c:valAx>
    </c:plotArea>
    <c:legend>
      <c:legendPos val="r"/>
      <c:layout/>
      <c:overlay val="0"/>
      <c:txPr>
        <a:bodyPr/>
        <a:lstStyle/>
        <a:p>
          <a:pPr>
            <a:defRPr sz="3000"/>
          </a:pPr>
          <a:endParaRPr lang="en-US"/>
        </a:p>
      </c:txPr>
    </c:legend>
    <c:plotVisOnly val="1"/>
    <c:dispBlanksAs val="gap"/>
    <c:showDLblsOverMax val="0"/>
  </c:chart>
  <c:externalData r:id="rId1">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tx>
            <c:strRef>
              <c:f>Power!$B$14</c:f>
              <c:strCache>
                <c:ptCount val="1"/>
                <c:pt idx="0">
                  <c:v>Ring 64-bit</c:v>
                </c:pt>
              </c:strCache>
            </c:strRef>
          </c:tx>
          <c:spPr>
            <a:solidFill>
              <a:srgbClr val="FF0000"/>
            </a:solidFill>
          </c:spPr>
          <c:invertIfNegative val="0"/>
          <c:cat>
            <c:strRef>
              <c:f>Power!$A$15:$A$16</c:f>
              <c:strCache>
                <c:ptCount val="2"/>
                <c:pt idx="0">
                  <c:v>4x4</c:v>
                </c:pt>
                <c:pt idx="1">
                  <c:v>8x8</c:v>
                </c:pt>
              </c:strCache>
            </c:strRef>
          </c:cat>
          <c:val>
            <c:numRef>
              <c:f>Power!$J$15:$J$16</c:f>
              <c:numCache>
                <c:formatCode>General</c:formatCode>
                <c:ptCount val="2"/>
                <c:pt idx="0">
                  <c:v>1.015272968126902</c:v>
                </c:pt>
                <c:pt idx="1">
                  <c:v>0.672717295527211</c:v>
                </c:pt>
              </c:numCache>
            </c:numRef>
          </c:val>
        </c:ser>
        <c:ser>
          <c:idx val="1"/>
          <c:order val="1"/>
          <c:tx>
            <c:strRef>
              <c:f>Power!$C$14</c:f>
              <c:strCache>
                <c:ptCount val="1"/>
                <c:pt idx="0">
                  <c:v>Ring 128-bit</c:v>
                </c:pt>
              </c:strCache>
            </c:strRef>
          </c:tx>
          <c:spPr>
            <a:solidFill>
              <a:srgbClr val="FFC000"/>
            </a:solidFill>
          </c:spPr>
          <c:invertIfNegative val="0"/>
          <c:cat>
            <c:strRef>
              <c:f>Power!$A$15:$A$16</c:f>
              <c:strCache>
                <c:ptCount val="2"/>
                <c:pt idx="0">
                  <c:v>4x4</c:v>
                </c:pt>
                <c:pt idx="1">
                  <c:v>8x8</c:v>
                </c:pt>
              </c:strCache>
            </c:strRef>
          </c:cat>
          <c:val>
            <c:numRef>
              <c:f>Power!$K$15:$K$16</c:f>
              <c:numCache>
                <c:formatCode>General</c:formatCode>
                <c:ptCount val="2"/>
                <c:pt idx="0">
                  <c:v>1.343095421904052</c:v>
                </c:pt>
                <c:pt idx="1">
                  <c:v>0.995329406966447</c:v>
                </c:pt>
              </c:numCache>
            </c:numRef>
          </c:val>
        </c:ser>
        <c:ser>
          <c:idx val="2"/>
          <c:order val="2"/>
          <c:tx>
            <c:strRef>
              <c:f>Power!$D$14</c:f>
              <c:strCache>
                <c:ptCount val="1"/>
                <c:pt idx="0">
                  <c:v>Ring 256-bit</c:v>
                </c:pt>
              </c:strCache>
            </c:strRef>
          </c:tx>
          <c:spPr>
            <a:solidFill>
              <a:srgbClr val="00B050"/>
            </a:solidFill>
          </c:spPr>
          <c:invertIfNegative val="0"/>
          <c:cat>
            <c:strRef>
              <c:f>Power!$A$15:$A$16</c:f>
              <c:strCache>
                <c:ptCount val="2"/>
                <c:pt idx="0">
                  <c:v>4x4</c:v>
                </c:pt>
                <c:pt idx="1">
                  <c:v>8x8</c:v>
                </c:pt>
              </c:strCache>
            </c:strRef>
          </c:cat>
          <c:val>
            <c:numRef>
              <c:f>Power!$L$15:$L$16</c:f>
              <c:numCache>
                <c:formatCode>General</c:formatCode>
                <c:ptCount val="2"/>
                <c:pt idx="0">
                  <c:v>1.581623697648013</c:v>
                </c:pt>
                <c:pt idx="1">
                  <c:v>1.53079406919909</c:v>
                </c:pt>
              </c:numCache>
            </c:numRef>
          </c:val>
        </c:ser>
        <c:ser>
          <c:idx val="3"/>
          <c:order val="3"/>
          <c:tx>
            <c:strRef>
              <c:f>Power!$E$14</c:f>
              <c:strCache>
                <c:ptCount val="1"/>
                <c:pt idx="0">
                  <c:v>Hring</c:v>
                </c:pt>
              </c:strCache>
            </c:strRef>
          </c:tx>
          <c:spPr>
            <a:solidFill>
              <a:srgbClr val="00B0F0"/>
            </a:solidFill>
          </c:spPr>
          <c:invertIfNegative val="0"/>
          <c:cat>
            <c:strRef>
              <c:f>Power!$A$15:$A$16</c:f>
              <c:strCache>
                <c:ptCount val="2"/>
                <c:pt idx="0">
                  <c:v>4x4</c:v>
                </c:pt>
                <c:pt idx="1">
                  <c:v>8x8</c:v>
                </c:pt>
              </c:strCache>
            </c:strRef>
          </c:cat>
          <c:val>
            <c:numRef>
              <c:f>Power!$M$15:$M$16</c:f>
              <c:numCache>
                <c:formatCode>General</c:formatCode>
                <c:ptCount val="2"/>
                <c:pt idx="0">
                  <c:v>1.0</c:v>
                </c:pt>
                <c:pt idx="1">
                  <c:v>1.0</c:v>
                </c:pt>
              </c:numCache>
            </c:numRef>
          </c:val>
        </c:ser>
        <c:ser>
          <c:idx val="4"/>
          <c:order val="4"/>
          <c:tx>
            <c:strRef>
              <c:f>Power!$F$14</c:f>
              <c:strCache>
                <c:ptCount val="1"/>
                <c:pt idx="0">
                  <c:v>HiRD</c:v>
                </c:pt>
              </c:strCache>
            </c:strRef>
          </c:tx>
          <c:spPr>
            <a:solidFill>
              <a:srgbClr val="002060"/>
            </a:solidFill>
          </c:spPr>
          <c:invertIfNegative val="0"/>
          <c:val>
            <c:numRef>
              <c:f>Power!$N$15:$N$16</c:f>
              <c:numCache>
                <c:formatCode>General</c:formatCode>
                <c:ptCount val="2"/>
                <c:pt idx="0">
                  <c:v>0.630128258948632</c:v>
                </c:pt>
                <c:pt idx="1">
                  <c:v>0.881894308934928</c:v>
                </c:pt>
              </c:numCache>
            </c:numRef>
          </c:val>
        </c:ser>
        <c:dLbls>
          <c:showLegendKey val="0"/>
          <c:showVal val="0"/>
          <c:showCatName val="0"/>
          <c:showSerName val="0"/>
          <c:showPercent val="0"/>
          <c:showBubbleSize val="0"/>
        </c:dLbls>
        <c:gapWidth val="150"/>
        <c:axId val="2019521928"/>
        <c:axId val="2019527672"/>
      </c:barChart>
      <c:catAx>
        <c:axId val="2019521928"/>
        <c:scaling>
          <c:orientation val="minMax"/>
        </c:scaling>
        <c:delete val="0"/>
        <c:axPos val="b"/>
        <c:title>
          <c:tx>
            <c:rich>
              <a:bodyPr/>
              <a:lstStyle/>
              <a:p>
                <a:pPr>
                  <a:defRPr sz="2800"/>
                </a:pPr>
                <a:r>
                  <a:rPr lang="en-US" sz="2800"/>
                  <a:t>Network Size</a:t>
                </a:r>
              </a:p>
            </c:rich>
          </c:tx>
          <c:layout/>
          <c:overlay val="0"/>
        </c:title>
        <c:majorTickMark val="out"/>
        <c:minorTickMark val="none"/>
        <c:tickLblPos val="nextTo"/>
        <c:txPr>
          <a:bodyPr/>
          <a:lstStyle/>
          <a:p>
            <a:pPr>
              <a:defRPr sz="2000"/>
            </a:pPr>
            <a:endParaRPr lang="en-US"/>
          </a:p>
        </c:txPr>
        <c:crossAx val="2019527672"/>
        <c:crosses val="autoZero"/>
        <c:auto val="1"/>
        <c:lblAlgn val="ctr"/>
        <c:lblOffset val="100"/>
        <c:noMultiLvlLbl val="0"/>
      </c:catAx>
      <c:valAx>
        <c:axId val="2019527672"/>
        <c:scaling>
          <c:orientation val="minMax"/>
        </c:scaling>
        <c:delete val="0"/>
        <c:axPos val="l"/>
        <c:majorGridlines/>
        <c:title>
          <c:tx>
            <c:rich>
              <a:bodyPr rot="-5400000" vert="horz"/>
              <a:lstStyle/>
              <a:p>
                <a:pPr>
                  <a:defRPr sz="3000"/>
                </a:pPr>
                <a:r>
                  <a:rPr lang="en-US" sz="3000" dirty="0"/>
                  <a:t>Normalized </a:t>
                </a:r>
                <a:endParaRPr lang="en-US" sz="3000" dirty="0" smtClean="0"/>
              </a:p>
              <a:p>
                <a:pPr>
                  <a:defRPr sz="3000"/>
                </a:pPr>
                <a:r>
                  <a:rPr lang="en-US" sz="3000" dirty="0" smtClean="0"/>
                  <a:t>Network Power</a:t>
                </a:r>
                <a:endParaRPr lang="en-US" sz="3000" dirty="0"/>
              </a:p>
            </c:rich>
          </c:tx>
          <c:layout/>
          <c:overlay val="0"/>
        </c:title>
        <c:numFmt formatCode="General" sourceLinked="1"/>
        <c:majorTickMark val="out"/>
        <c:minorTickMark val="none"/>
        <c:tickLblPos val="nextTo"/>
        <c:txPr>
          <a:bodyPr/>
          <a:lstStyle/>
          <a:p>
            <a:pPr>
              <a:defRPr sz="2000"/>
            </a:pPr>
            <a:endParaRPr lang="en-US"/>
          </a:p>
        </c:txPr>
        <c:crossAx val="2019521928"/>
        <c:crosses val="autoZero"/>
        <c:crossBetween val="between"/>
      </c:valAx>
    </c:plotArea>
    <c:legend>
      <c:legendPos val="r"/>
      <c:layout/>
      <c:overlay val="0"/>
      <c:txPr>
        <a:bodyPr/>
        <a:lstStyle/>
        <a:p>
          <a:pPr>
            <a:defRPr sz="3000"/>
          </a:pPr>
          <a:endParaRPr lang="en-US"/>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160520" cy="36703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sz="quarter" idx="1"/>
          </p:nvPr>
        </p:nvSpPr>
        <p:spPr>
          <a:xfrm>
            <a:off x="5438458" y="1"/>
            <a:ext cx="4160520" cy="367030"/>
          </a:xfrm>
          <a:prstGeom prst="rect">
            <a:avLst/>
          </a:prstGeom>
        </p:spPr>
        <p:txBody>
          <a:bodyPr vert="horz" lIns="96661" tIns="48331" rIns="96661" bIns="48331" rtlCol="0"/>
          <a:lstStyle>
            <a:lvl1pPr algn="r">
              <a:defRPr sz="1300"/>
            </a:lvl1pPr>
          </a:lstStyle>
          <a:p>
            <a:fld id="{E3A320F2-0222-4F9A-9B4B-23861EA014DD}" type="datetime1">
              <a:rPr lang="en-US" smtClean="0"/>
              <a:pPr/>
              <a:t>10/27/14</a:t>
            </a:fld>
            <a:endParaRPr lang="en-US"/>
          </a:p>
        </p:txBody>
      </p:sp>
      <p:sp>
        <p:nvSpPr>
          <p:cNvPr id="4" name="Footer Placeholder 3"/>
          <p:cNvSpPr>
            <a:spLocks noGrp="1"/>
          </p:cNvSpPr>
          <p:nvPr>
            <p:ph type="ftr" sz="quarter" idx="2"/>
          </p:nvPr>
        </p:nvSpPr>
        <p:spPr>
          <a:xfrm>
            <a:off x="0" y="6948171"/>
            <a:ext cx="4160520" cy="367029"/>
          </a:xfrm>
          <a:prstGeom prst="rect">
            <a:avLst/>
          </a:prstGeom>
        </p:spPr>
        <p:txBody>
          <a:bodyPr vert="horz" lIns="96661" tIns="48331" rIns="96661" bIns="48331" rtlCol="0" anchor="b"/>
          <a:lstStyle>
            <a:lvl1pPr algn="l">
              <a:defRPr sz="1300"/>
            </a:lvl1pPr>
          </a:lstStyle>
          <a:p>
            <a:endParaRPr lang="en-US"/>
          </a:p>
        </p:txBody>
      </p:sp>
      <p:sp>
        <p:nvSpPr>
          <p:cNvPr id="5" name="Slide Number Placeholder 4"/>
          <p:cNvSpPr>
            <a:spLocks noGrp="1"/>
          </p:cNvSpPr>
          <p:nvPr>
            <p:ph type="sldNum" sz="quarter" idx="3"/>
          </p:nvPr>
        </p:nvSpPr>
        <p:spPr>
          <a:xfrm>
            <a:off x="5438458" y="6948171"/>
            <a:ext cx="4160520" cy="367029"/>
          </a:xfrm>
          <a:prstGeom prst="rect">
            <a:avLst/>
          </a:prstGeom>
        </p:spPr>
        <p:txBody>
          <a:bodyPr vert="horz" lIns="96661" tIns="48331" rIns="96661" bIns="48331" rtlCol="0" anchor="b"/>
          <a:lstStyle>
            <a:lvl1pPr algn="r">
              <a:defRPr sz="1300"/>
            </a:lvl1pPr>
          </a:lstStyle>
          <a:p>
            <a:fld id="{973636F2-AAAA-4996-B2C9-0909AC5494D8}" type="slidenum">
              <a:rPr lang="en-US" smtClean="0"/>
              <a:pPr/>
              <a:t>‹#›</a:t>
            </a:fld>
            <a:endParaRPr lang="en-US"/>
          </a:p>
        </p:txBody>
      </p:sp>
    </p:spTree>
    <p:extLst>
      <p:ext uri="{BB962C8B-B14F-4D97-AF65-F5344CB8AC3E}">
        <p14:creationId xmlns:p14="http://schemas.microsoft.com/office/powerpoint/2010/main" val="20086301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520" cy="367454"/>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5439014" y="0"/>
            <a:ext cx="4160520" cy="367454"/>
          </a:xfrm>
          <a:prstGeom prst="rect">
            <a:avLst/>
          </a:prstGeom>
        </p:spPr>
        <p:txBody>
          <a:bodyPr vert="horz" lIns="96661" tIns="48331" rIns="96661" bIns="48331" rtlCol="0"/>
          <a:lstStyle>
            <a:lvl1pPr algn="r">
              <a:defRPr sz="1300"/>
            </a:lvl1pPr>
          </a:lstStyle>
          <a:p>
            <a:fld id="{04F69DEF-4668-4BDD-8B02-8E33D3A0F21C}" type="datetime1">
              <a:rPr lang="en-US" smtClean="0"/>
              <a:pPr/>
              <a:t>10/27/14</a:t>
            </a:fld>
            <a:endParaRPr lang="en-US"/>
          </a:p>
        </p:txBody>
      </p:sp>
      <p:sp>
        <p:nvSpPr>
          <p:cNvPr id="4" name="Slide Image Placeholder 3"/>
          <p:cNvSpPr>
            <a:spLocks noGrp="1" noRot="1" noChangeAspect="1"/>
          </p:cNvSpPr>
          <p:nvPr>
            <p:ph type="sldImg" idx="2"/>
          </p:nvPr>
        </p:nvSpPr>
        <p:spPr>
          <a:xfrm>
            <a:off x="3155950" y="914400"/>
            <a:ext cx="3289300" cy="2468563"/>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960120" y="3520441"/>
            <a:ext cx="7680960" cy="2880359"/>
          </a:xfrm>
          <a:prstGeom prst="rect">
            <a:avLst/>
          </a:prstGeom>
        </p:spPr>
        <p:txBody>
          <a:bodyPr vert="horz" lIns="96661" tIns="48331" rIns="96661" bIns="48331"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6947748"/>
            <a:ext cx="4160520" cy="367453"/>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5439014" y="6947748"/>
            <a:ext cx="4160520" cy="367453"/>
          </a:xfrm>
          <a:prstGeom prst="rect">
            <a:avLst/>
          </a:prstGeom>
        </p:spPr>
        <p:txBody>
          <a:bodyPr vert="horz" lIns="96661" tIns="48331" rIns="96661" bIns="48331" rtlCol="0" anchor="b"/>
          <a:lstStyle>
            <a:lvl1pPr algn="r">
              <a:defRPr sz="1300"/>
            </a:lvl1pPr>
          </a:lstStyle>
          <a:p>
            <a:fld id="{EF7F79D3-8C36-4CB5-B03B-F440DA7B71AF}" type="slidenum">
              <a:rPr lang="en-US" smtClean="0"/>
              <a:pPr/>
              <a:t>‹#›</a:t>
            </a:fld>
            <a:endParaRPr lang="en-US"/>
          </a:p>
        </p:txBody>
      </p:sp>
    </p:spTree>
    <p:extLst>
      <p:ext uri="{BB962C8B-B14F-4D97-AF65-F5344CB8AC3E}">
        <p14:creationId xmlns:p14="http://schemas.microsoft.com/office/powerpoint/2010/main" val="158487491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5.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6.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7.xml"/></Relationships>
</file>

<file path=ppt/notesSlides/_rels/notesSlide3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8.xml"/></Relationships>
</file>

<file path=ppt/notesSlides/_rels/notesSlide3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4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1.xml"/></Relationships>
</file>

<file path=ppt/notesSlides/_rels/notesSlide4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2.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a:t>
            </a:fld>
            <a:endParaRPr lang="en-US"/>
          </a:p>
        </p:txBody>
      </p:sp>
    </p:spTree>
    <p:extLst>
      <p:ext uri="{BB962C8B-B14F-4D97-AF65-F5344CB8AC3E}">
        <p14:creationId xmlns:p14="http://schemas.microsoft.com/office/powerpoint/2010/main" val="1230224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I have explained the background and the</a:t>
            </a:r>
            <a:r>
              <a:rPr lang="en-US" baseline="0" dirty="0" smtClean="0"/>
              <a:t> motivation behind our work, we will continue with the key ideas on how can we make the hierarchy design simpler without sacrificing performance.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key</a:t>
            </a:r>
            <a:r>
              <a:rPr lang="en-US" baseline="0" dirty="0" smtClean="0"/>
              <a:t> idea is to eliminate buffers. Additionally, we will use deflection routing, which is a simple flow control, on hierarchical ring. Now I will show you how buffers can be eliminated.</a:t>
            </a:r>
          </a:p>
        </p:txBody>
      </p:sp>
      <p:sp>
        <p:nvSpPr>
          <p:cNvPr id="4" name="Slide Number Placeholder 3"/>
          <p:cNvSpPr>
            <a:spLocks noGrp="1"/>
          </p:cNvSpPr>
          <p:nvPr>
            <p:ph type="sldNum" sz="quarter" idx="10"/>
          </p:nvPr>
        </p:nvSpPr>
        <p:spPr/>
        <p:txBody>
          <a:bodyPr/>
          <a:lstStyle/>
          <a:p>
            <a:fld id="{EF7F79D3-8C36-4CB5-B03B-F440DA7B71AF}"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let’s look at the local router. In a buffered</a:t>
            </a:r>
            <a:r>
              <a:rPr lang="en-US" baseline="0" dirty="0" smtClean="0"/>
              <a:t> hierarchical ring designs proposed before. Buffering are needed in order to make sure that flits contending for the same output can be stored. </a:t>
            </a:r>
          </a:p>
          <a:p>
            <a:endParaRPr lang="en-US" baseline="0" dirty="0" smtClean="0"/>
          </a:p>
          <a:p>
            <a:r>
              <a:rPr lang="en-US" baseline="0" dirty="0" smtClean="0"/>
              <a:t>In a more general case, the key functionality of the local ring is to accept new flits while able to pass flits around the ring. We will show you on the next slides how this can be done without buffers.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when buffers are eliminated,</a:t>
            </a:r>
            <a:r>
              <a:rPr lang="en-US" baseline="0" dirty="0" smtClean="0"/>
              <a:t> (click until the buffer are gone and go to the next slide)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a:t>
            </a:r>
            <a:r>
              <a:rPr lang="en-US" baseline="0" dirty="0" smtClean="0"/>
              <a:t> router</a:t>
            </a:r>
            <a:r>
              <a:rPr lang="en-US" dirty="0" smtClean="0"/>
              <a:t> needs to be able</a:t>
            </a:r>
            <a:r>
              <a:rPr lang="en-US" baseline="0" dirty="0" smtClean="0"/>
              <a:t> to pass flits around the ring. Additionally, the routers need to be able to accept new flits into the ring. This can be done without buffering using a simpler crossbar design using two </a:t>
            </a:r>
            <a:r>
              <a:rPr lang="en-US" baseline="0" dirty="0" err="1" smtClean="0"/>
              <a:t>muxes</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make</a:t>
            </a:r>
            <a:r>
              <a:rPr lang="en-US" baseline="0" dirty="0" smtClean="0"/>
              <a:t> sure flits can be passed around, we use deflection routing. When there are two flits contending for the same output port, one flit will get deflected onto the other output port as shown in this example. This is how the local buffer can be designed without buffering. As you can see here, the router is much simpler.</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let’s look at the bridge</a:t>
            </a:r>
            <a:r>
              <a:rPr lang="en-US" baseline="0" dirty="0" smtClean="0"/>
              <a:t> router design, which connects several rings together. First, the bridge router will take four inputs and outputs from the local and global ring. Similar to the local ring, the global ring needs buffering in order to store flits that contend for the same output port. Additionally, there need to be another crossbar that connects each input to its output. </a:t>
            </a:r>
            <a:endParaRPr lang="en-US" dirty="0" smtClean="0"/>
          </a:p>
        </p:txBody>
      </p:sp>
      <p:sp>
        <p:nvSpPr>
          <p:cNvPr id="4" name="Slide Number Placeholder 3"/>
          <p:cNvSpPr>
            <a:spLocks noGrp="1"/>
          </p:cNvSpPr>
          <p:nvPr>
            <p:ph type="sldNum" sz="quarter" idx="10"/>
          </p:nvPr>
        </p:nvSpPr>
        <p:spPr/>
        <p:txBody>
          <a:bodyPr/>
          <a:lstStyle/>
          <a:p>
            <a:fld id="{EF7F79D3-8C36-4CB5-B03B-F440DA7B71AF}"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work, we would like to simplify our design and eliminate as many buffers as possible (click until we reach the next slide)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there need to be a connection that connect each inputs to the designated output ports. In order to support this, we implement the router with four </a:t>
            </a:r>
            <a:r>
              <a:rPr lang="en-US" baseline="0" dirty="0" err="1" smtClean="0"/>
              <a:t>muxes</a:t>
            </a:r>
            <a:r>
              <a:rPr lang="en-US" baseline="0" dirty="0" smtClean="0"/>
              <a:t> and two simple 2-input, 2-output crossbars, which is much simpler than a 4-input 4-output crossbar. Additionally, we observed that the bridge router can become a hotspot. As a result, we added a very simple FIFO into the input to the crossbar. In our evaluation, we observed that 4 buffers is enough to mitigate congestion problem.</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I have explained</a:t>
            </a:r>
            <a:r>
              <a:rPr lang="en-US" baseline="0" dirty="0" smtClean="0"/>
              <a:t> how we eliminate buffering. We will show how we guarantee the end-to-end delivery under deflection routing.</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let me go</a:t>
            </a:r>
            <a:r>
              <a:rPr lang="en-US" baseline="0" dirty="0" smtClean="0"/>
              <a:t> over a brief summary of this talk.</a:t>
            </a:r>
          </a:p>
          <a:p>
            <a:endParaRPr lang="en-US" baseline="0" dirty="0" smtClean="0"/>
          </a:p>
          <a:p>
            <a:r>
              <a:rPr lang="en-US" baseline="0" dirty="0" smtClean="0"/>
              <a:t>We observed that a ring interconnect, which is a commonly used design in modern systems nowadays, does not scale well as the number of cores increases.</a:t>
            </a:r>
          </a:p>
          <a:p>
            <a:endParaRPr lang="en-US" baseline="0" dirty="0" smtClean="0"/>
          </a:p>
          <a:p>
            <a:r>
              <a:rPr lang="en-US" baseline="0" dirty="0" smtClean="0"/>
              <a:t>Previous work has proposed one possible solution, which is a hierarchical ring, that can provide good performance compared to a single ring. However, we observed that previously proposed hierarchical design is complex and energy inefficient due to complicated buffering and flow control.</a:t>
            </a:r>
          </a:p>
          <a:p>
            <a:endParaRPr lang="en-US" baseline="0" dirty="0" smtClean="0"/>
          </a:p>
          <a:p>
            <a:r>
              <a:rPr lang="en-US" baseline="0" dirty="0" smtClean="0"/>
              <a:t>In this work, we propose a solution called “hierarchical ring with deflection” or </a:t>
            </a:r>
            <a:r>
              <a:rPr lang="en-US" baseline="0" dirty="0" err="1" smtClean="0"/>
              <a:t>HiRD</a:t>
            </a:r>
            <a:r>
              <a:rPr lang="en-US" baseline="0" dirty="0" smtClean="0"/>
              <a:t>, which provides </a:t>
            </a:r>
            <a:r>
              <a:rPr lang="en-US" baseline="0" dirty="0" err="1" smtClean="0"/>
              <a:t>livelock</a:t>
            </a:r>
            <a:r>
              <a:rPr lang="en-US" baseline="0" dirty="0" smtClean="0"/>
              <a:t> freedom and guarantees delivery</a:t>
            </a:r>
          </a:p>
          <a:p>
            <a:r>
              <a:rPr lang="en-US" baseline="0" dirty="0" smtClean="0"/>
              <a:t>Additionally, our design, </a:t>
            </a:r>
            <a:r>
              <a:rPr lang="en-US" baseline="0" dirty="0" err="1" smtClean="0"/>
              <a:t>HiRD</a:t>
            </a:r>
            <a:r>
              <a:rPr lang="en-US" baseline="0" dirty="0" smtClean="0"/>
              <a:t> provides higher performance and energy </a:t>
            </a:r>
            <a:r>
              <a:rPr lang="en-US" baseline="0" dirty="0" err="1" smtClean="0"/>
              <a:t>efficienct</a:t>
            </a:r>
            <a:r>
              <a:rPr lang="en-US" baseline="0" dirty="0" smtClean="0"/>
              <a:t> and it is also simpler than hierarchical ring designs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let me show three issues that come with deflection routing that can cause </a:t>
            </a:r>
            <a:r>
              <a:rPr lang="en-US" dirty="0" err="1" smtClean="0"/>
              <a:t>livelock</a:t>
            </a:r>
            <a:r>
              <a:rPr lang="en-US" dirty="0" smtClean="0"/>
              <a:t>. The first issue is the injection starvation, which I will show</a:t>
            </a:r>
            <a:r>
              <a:rPr lang="en-US" baseline="0" dirty="0" smtClean="0"/>
              <a:t> in an example here.</a:t>
            </a:r>
          </a:p>
          <a:p>
            <a:endParaRPr lang="en-US" baseline="0" dirty="0" smtClean="0"/>
          </a:p>
          <a:p>
            <a:r>
              <a:rPr lang="en-US" baseline="0" dirty="0" smtClean="0"/>
              <a:t>Suppose that there is a ring connecting four nodes together, and let us focus on the </a:t>
            </a:r>
            <a:r>
              <a:rPr lang="en-US" baseline="0" dirty="0" err="1" smtClean="0"/>
              <a:t>buttom</a:t>
            </a:r>
            <a:r>
              <a:rPr lang="en-US" baseline="0" dirty="0" smtClean="0"/>
              <a:t> node where there is one flit waiting to be injected into the ring. Let say that there are two additional flits coming from its neighbor at every single cycle. In this case, it is possible that both incoming flits will not eject and move along in the ring. This will disallow the flit from the source from injecting into the network and become starved.</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 to provide</a:t>
            </a:r>
            <a:r>
              <a:rPr lang="en-US" baseline="0" dirty="0" smtClean="0"/>
              <a:t> injection guarantee, we implement a mechanism where, after a flit unable to inject itself into the ring for some amount of cycles, which we set to 150 cycles in our work, all other node in the ring will stop injecting flits into the ring. This means that eventually all flits in the ring will be drained and the starved flit will eventually be able to inject into the ring. Thus, we provide injection guarantee.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let</a:t>
            </a:r>
            <a:r>
              <a:rPr lang="en-US" baseline="0" dirty="0" smtClean="0"/>
              <a:t> us look at the second issue, which is called transfer starvation. Let us look at this example where there is a flit that want to exit the ring and goes into the transfer FIFO, which is full at the moment, in order to move on to the next ring. In this case, suppose that the next instance the transfer FIFO slot is available, it is possible that there are other flits incoming from another node wanting to be injected into the transfer FIFO, preventing the red flit from injecting itself into the transfer FIFO and get deflected around the ring. The red flit can potentially ended up being deflected forever causing a problem we called transfer starvation.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order</a:t>
            </a:r>
            <a:r>
              <a:rPr lang="en-US" baseline="0" dirty="0" smtClean="0"/>
              <a:t> to solve the transfer starvation, we implement a mechanism where if a flit is deflected around the loop a certain amount of time, which we set to 10 in our evaluation. Whenever the next time a transfer FIFO slot is available, the first available FIFO slot will be reserved for the starved flit, allowing the starved flit to move on into the transfer FIFO, providing transfer guarantee. In the worst case, this reservation </a:t>
            </a:r>
            <a:r>
              <a:rPr lang="en-US" baseline="0" dirty="0" err="1" smtClean="0"/>
              <a:t>preriod</a:t>
            </a:r>
            <a:r>
              <a:rPr lang="en-US" baseline="0" dirty="0" smtClean="0"/>
              <a:t> will happen until all the flits in the ring arrive at its transfer FIFO.</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Lastly,</a:t>
            </a:r>
            <a:r>
              <a:rPr lang="en-US" baseline="0" dirty="0" smtClean="0"/>
              <a:t> the remaining problem is that we have to ensure that flit can eventually eject itself once it reaches the destination. In this case, we borrow a mechanism proposed by </a:t>
            </a:r>
            <a:r>
              <a:rPr lang="en-US" baseline="0" dirty="0" err="1" smtClean="0"/>
              <a:t>Fallin</a:t>
            </a:r>
            <a:r>
              <a:rPr lang="en-US" baseline="0" dirty="0" smtClean="0"/>
              <a:t> et al. in HPCA 2011 called “retransmit-once”. In re-transmit once, if a flit cannot eject itself at the destination and got dropped, a buffer slot will be reserved at the </a:t>
            </a:r>
            <a:r>
              <a:rPr lang="en-US" baseline="0" dirty="0" err="1" smtClean="0"/>
              <a:t>destinating</a:t>
            </a:r>
            <a:r>
              <a:rPr lang="en-US" baseline="0" dirty="0" smtClean="0"/>
              <a:t> ensuring that the next time this same flit got to the destination, this flit can use the reserved buffer slot and eject itself.</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example, I will show a general idea of how we provide end-to-end</a:t>
            </a:r>
            <a:r>
              <a:rPr lang="en-US" baseline="0" dirty="0" smtClean="0"/>
              <a:t> delivery guarantees. Let say that there are two local rings connected by a global ring. Let’s say that a flit is injected from the source, shown in the figure, and would like to reach the destination on another ring, shown in the figure. Injection guarantee will ensure that this flit can inject itself into the local ring. Additionally, transfer guarantee will ensure that a flit can move from one ring to another and finally arrive at the destination as shown in this example.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I have explained</a:t>
            </a:r>
            <a:r>
              <a:rPr lang="en-US" baseline="0" dirty="0" smtClean="0"/>
              <a:t> how we provide end-to-end guarantees. I will go over the overview of our design, </a:t>
            </a:r>
            <a:r>
              <a:rPr lang="en-US" baseline="0" dirty="0" err="1" smtClean="0"/>
              <a:t>HiRD</a:t>
            </a:r>
            <a:r>
              <a:rPr lang="en-US" baseline="0" dirty="0" smtClean="0"/>
              <a:t>.</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 </a:t>
            </a:r>
            <a:r>
              <a:rPr lang="en-US" dirty="0" err="1" smtClean="0"/>
              <a:t>HiRD</a:t>
            </a:r>
            <a:r>
              <a:rPr lang="en-US" dirty="0" smtClean="0"/>
              <a:t> uses deflection routing.</a:t>
            </a:r>
            <a:r>
              <a:rPr lang="en-US" baseline="0" dirty="0" smtClean="0"/>
              <a:t> Second </a:t>
            </a:r>
            <a:r>
              <a:rPr lang="en-US" baseline="0" dirty="0" err="1" smtClean="0"/>
              <a:t>HiRD</a:t>
            </a:r>
            <a:r>
              <a:rPr lang="en-US" baseline="0" dirty="0" smtClean="0"/>
              <a:t> eliminate all the buffers in every local ring and </a:t>
            </a:r>
            <a:r>
              <a:rPr lang="en-US" baseline="0" dirty="0" err="1" smtClean="0"/>
              <a:t>HiRD</a:t>
            </a:r>
            <a:r>
              <a:rPr lang="en-US" baseline="0" dirty="0" smtClean="0"/>
              <a:t> simplify the bridge router design by eliminating most buffers and uses simpler crossbars. Lastly, </a:t>
            </a:r>
            <a:r>
              <a:rPr lang="en-US" baseline="0" dirty="0" err="1" smtClean="0"/>
              <a:t>HiRD</a:t>
            </a:r>
            <a:r>
              <a:rPr lang="en-US" baseline="0" dirty="0" smtClean="0"/>
              <a:t> provides end-to-end delivery </a:t>
            </a:r>
            <a:r>
              <a:rPr lang="en-US" baseline="0" dirty="0" err="1" smtClean="0"/>
              <a:t>guarantess</a:t>
            </a:r>
            <a:r>
              <a:rPr lang="en-US" baseline="0" dirty="0" smtClean="0"/>
              <a:t>. Injection guarantee through </a:t>
            </a:r>
            <a:r>
              <a:rPr lang="en-US" baseline="0" dirty="0" err="1" smtClean="0"/>
              <a:t>thorttling</a:t>
            </a:r>
            <a:r>
              <a:rPr lang="en-US" baseline="0" dirty="0" smtClean="0"/>
              <a:t> and transfer guarantee through reservation.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Putting</a:t>
            </a:r>
            <a:r>
              <a:rPr lang="en-US" baseline="0" dirty="0" smtClean="0"/>
              <a:t> everything together, deflection routing provides simpler flow control and simpler crossbar and control logic. Eliminating buffers provide simpler and faster local routers as well as lower power, less area and simpler local and bridge router designs. End-to-end guarantee ensures that all flits will eventually arrive at its destination.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that I have explained</a:t>
            </a:r>
            <a:r>
              <a:rPr lang="en-US" baseline="0" dirty="0" smtClean="0"/>
              <a:t> the mechanism of “</a:t>
            </a:r>
            <a:r>
              <a:rPr lang="en-US" baseline="0" dirty="0" err="1" smtClean="0"/>
              <a:t>HiRD</a:t>
            </a:r>
            <a:r>
              <a:rPr lang="en-US" baseline="0" dirty="0" smtClean="0"/>
              <a:t>”, I would like to show the key results.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 is the outline of this talk.</a:t>
            </a:r>
            <a:r>
              <a:rPr lang="en-US" baseline="0" dirty="0" smtClean="0"/>
              <a:t> I will start with the background and the motivation behind this work.</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perform our</a:t>
            </a:r>
            <a:r>
              <a:rPr lang="en-US" baseline="0" dirty="0" smtClean="0"/>
              <a:t> evaluation on a 16 and 64 </a:t>
            </a:r>
            <a:r>
              <a:rPr lang="en-US" baseline="0" dirty="0" err="1" smtClean="0"/>
              <a:t>OoO</a:t>
            </a:r>
            <a:r>
              <a:rPr lang="en-US" baseline="0" dirty="0" smtClean="0"/>
              <a:t> CPU cores with 64KB L1 and distributed L2. </a:t>
            </a:r>
            <a:r>
              <a:rPr lang="en-US" baseline="0" dirty="0" err="1" smtClean="0"/>
              <a:t>HiRD</a:t>
            </a:r>
            <a:r>
              <a:rPr lang="en-US" baseline="0" dirty="0" smtClean="0"/>
              <a:t> uses 5 total buffers in each bridge routers and we implement the local routing with 2 cycles latency and the bridge router with a 3 cycles latency. We evaluated our design on 60 different workloads consisting of different number of SPEC2006 applications.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compared</a:t>
            </a:r>
            <a:r>
              <a:rPr lang="en-US" baseline="0" dirty="0" smtClean="0"/>
              <a:t> </a:t>
            </a:r>
            <a:r>
              <a:rPr lang="en-US" baseline="0" dirty="0" err="1" smtClean="0"/>
              <a:t>HiRD</a:t>
            </a:r>
            <a:r>
              <a:rPr lang="en-US" baseline="0" dirty="0" smtClean="0"/>
              <a:t> with two previously proposed designs. The first design is a single ring designed proposed by Kim and Kim in NoCArc’09. We also vary the link bandwidth of these designs from 64 bits to 256 bits. Additionally, we compare </a:t>
            </a:r>
            <a:r>
              <a:rPr lang="en-US" baseline="0" dirty="0" err="1" smtClean="0"/>
              <a:t>HiRD</a:t>
            </a:r>
            <a:r>
              <a:rPr lang="en-US" baseline="0" dirty="0" smtClean="0"/>
              <a:t> with the most recent buffered hierarchical ring design proposed by </a:t>
            </a:r>
            <a:r>
              <a:rPr lang="en-US" baseline="0" dirty="0" err="1" smtClean="0"/>
              <a:t>Ravindran</a:t>
            </a:r>
            <a:r>
              <a:rPr lang="en-US" baseline="0" dirty="0" smtClean="0"/>
              <a:t> and </a:t>
            </a:r>
            <a:r>
              <a:rPr lang="en-US" baseline="0" dirty="0" err="1" smtClean="0"/>
              <a:t>Stumm</a:t>
            </a:r>
            <a:r>
              <a:rPr lang="en-US" baseline="0" dirty="0" smtClean="0"/>
              <a:t> in HPCA 1997. We set the buffered hierarchical ring design with the same topology, bisection bandwidth and use 4 flit buffers in both local and global routers.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this graph, we show the system performance in the y-axis and the x-axis shows the performance of various design including the buffered hierarchical ring and </a:t>
            </a:r>
            <a:r>
              <a:rPr lang="en-US" baseline="0" dirty="0" err="1" smtClean="0"/>
              <a:t>HiRD</a:t>
            </a:r>
            <a:r>
              <a:rPr lang="en-US" baseline="0" dirty="0" smtClean="0"/>
              <a:t>. Compared to a buffered hierarchical ring, </a:t>
            </a:r>
            <a:r>
              <a:rPr lang="en-US" baseline="0" dirty="0" err="1" smtClean="0"/>
              <a:t>HiRD</a:t>
            </a:r>
            <a:r>
              <a:rPr lang="en-US" baseline="0" dirty="0" smtClean="0"/>
              <a:t> performs 1.9% better is a 4x4 case and 2.9% better in an 8x8 case. This performance gain is due to the lower local router latency, from 3 cycles to 2 cycles, and throttling. Additionally, both </a:t>
            </a:r>
            <a:r>
              <a:rPr lang="en-US" baseline="0" dirty="0" err="1" smtClean="0"/>
              <a:t>heirarchical</a:t>
            </a:r>
            <a:r>
              <a:rPr lang="en-US" baseline="0" dirty="0" smtClean="0"/>
              <a:t> designs perform better as the size of the network gets larger.</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graph, we show</a:t>
            </a:r>
            <a:r>
              <a:rPr lang="en-US" baseline="0" dirty="0" smtClean="0"/>
              <a:t> the network power on the y-axis and the x-axis shows the power of different ring designs including the buffered hierarchical ring and </a:t>
            </a:r>
            <a:r>
              <a:rPr lang="en-US" baseline="0" dirty="0" err="1" smtClean="0"/>
              <a:t>HiRD</a:t>
            </a:r>
            <a:r>
              <a:rPr lang="en-US" baseline="0" dirty="0" smtClean="0"/>
              <a:t> at different network size. Compared to a buffered hierarchical ring design, </a:t>
            </a:r>
            <a:r>
              <a:rPr lang="en-US" baseline="0" dirty="0" err="1" smtClean="0"/>
              <a:t>HiRD</a:t>
            </a:r>
            <a:r>
              <a:rPr lang="en-US" baseline="0" dirty="0" smtClean="0"/>
              <a:t> reduces network power by 46.6% in the 4x4 case and 15% in an 8x8 case because routers in </a:t>
            </a:r>
            <a:r>
              <a:rPr lang="en-US" baseline="0" dirty="0" err="1" smtClean="0"/>
              <a:t>HiRD</a:t>
            </a:r>
            <a:r>
              <a:rPr lang="en-US" baseline="0" dirty="0" smtClean="0"/>
              <a:t> are simpler, has much lower number of buffers and employs a simpler deflection flow control. </a:t>
            </a:r>
            <a:r>
              <a:rPr lang="en-US" baseline="0" dirty="0" err="1" smtClean="0"/>
              <a:t>HiRD</a:t>
            </a:r>
            <a:r>
              <a:rPr lang="en-US" baseline="0" dirty="0" smtClean="0"/>
              <a:t> also consume much less power than single ring designs due to reductions in links power.</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Lastly,</a:t>
            </a:r>
            <a:r>
              <a:rPr lang="en-US" baseline="0" dirty="0" smtClean="0"/>
              <a:t> we have evaluated the network area and router critical path on a 16-node setup with 8 bridge router using </a:t>
            </a:r>
            <a:r>
              <a:rPr lang="en-US" baseline="0" dirty="0" err="1" smtClean="0"/>
              <a:t>Verilog</a:t>
            </a:r>
            <a:r>
              <a:rPr lang="en-US" baseline="0" dirty="0" smtClean="0"/>
              <a:t> RTL on a 45nm library. We </a:t>
            </a:r>
            <a:r>
              <a:rPr lang="en-US" baseline="0" dirty="0" err="1" smtClean="0"/>
              <a:t>doung</a:t>
            </a:r>
            <a:r>
              <a:rPr lang="en-US" baseline="0" dirty="0" smtClean="0"/>
              <a:t> that </a:t>
            </a:r>
            <a:r>
              <a:rPr lang="en-US" baseline="0" dirty="0" err="1" smtClean="0"/>
              <a:t>HiRD</a:t>
            </a:r>
            <a:r>
              <a:rPr lang="en-US" baseline="0" dirty="0" smtClean="0"/>
              <a:t> reduces the </a:t>
            </a:r>
            <a:r>
              <a:rPr lang="en-US" baseline="0" dirty="0" err="1" smtClean="0"/>
              <a:t>NoC</a:t>
            </a:r>
            <a:r>
              <a:rPr lang="en-US" baseline="0" dirty="0" smtClean="0"/>
              <a:t> area by 50.3% compared to a buffered hierarchical ring design and reduces the local router critical path by 29.9% compared to a </a:t>
            </a:r>
            <a:r>
              <a:rPr lang="en-US" baseline="0" dirty="0" err="1" smtClean="0"/>
              <a:t>bufferd</a:t>
            </a:r>
            <a:r>
              <a:rPr lang="en-US" baseline="0" dirty="0" smtClean="0"/>
              <a:t> hierarchical ring design.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a:t>
            </a:r>
            <a:r>
              <a:rPr lang="en-US" baseline="0" dirty="0" smtClean="0"/>
              <a:t> we finish up the presentation, I would like to add that we also provide several additional results in the paper, which includes the detailed power breakdown, </a:t>
            </a:r>
            <a:r>
              <a:rPr lang="en-US" baseline="0" dirty="0" err="1" smtClean="0"/>
              <a:t>systhetic</a:t>
            </a:r>
            <a:r>
              <a:rPr lang="en-US" baseline="0" dirty="0" smtClean="0"/>
              <a:t> evaluations, energy efficiency results and the worst case analysis. Lastly, we also provide a technical report that contains multithreaded evaluation, average, 90</a:t>
            </a:r>
            <a:r>
              <a:rPr lang="en-US" baseline="30000" dirty="0" smtClean="0"/>
              <a:t>th</a:t>
            </a:r>
            <a:r>
              <a:rPr lang="en-US" baseline="0" dirty="0" smtClean="0"/>
              <a:t> percentile, and maximum latency analysis, comparison against other topologies, which are mesh, </a:t>
            </a:r>
            <a:r>
              <a:rPr lang="en-US" baseline="0" dirty="0" err="1" smtClean="0"/>
              <a:t>bufferless</a:t>
            </a:r>
            <a:r>
              <a:rPr lang="en-US" baseline="0" dirty="0" smtClean="0"/>
              <a:t> mesh and flattened butterfly topologies, as well as </a:t>
            </a:r>
            <a:r>
              <a:rPr lang="en-US" baseline="0" dirty="0" err="1" smtClean="0"/>
              <a:t>sentivity</a:t>
            </a:r>
            <a:r>
              <a:rPr lang="en-US" baseline="0" dirty="0" smtClean="0"/>
              <a:t> analyses on different link bandwidths and different number of buffers.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I will conclude.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observed that a ring interconnect, which is a commonly used design in modern systems nowadays, does not scale well as the number of cores increases.</a:t>
            </a:r>
          </a:p>
          <a:p>
            <a:endParaRPr lang="en-US" baseline="0" dirty="0" smtClean="0"/>
          </a:p>
          <a:p>
            <a:r>
              <a:rPr lang="en-US" baseline="0" dirty="0" smtClean="0"/>
              <a:t>Previous work has proposed one possible solution, which is a hierarchical ring, that can provide good performance compared to a single ring. However, we observed that previously proposed hierarchical design is complex and energy inefficient due to complicated buffering and flow control.</a:t>
            </a:r>
          </a:p>
          <a:p>
            <a:endParaRPr lang="en-US" baseline="0" dirty="0" smtClean="0"/>
          </a:p>
          <a:p>
            <a:r>
              <a:rPr lang="en-US" baseline="0" dirty="0" smtClean="0"/>
              <a:t>In this work, we propose a solution called “hierarchical ring with deflection” or </a:t>
            </a:r>
            <a:r>
              <a:rPr lang="en-US" baseline="0" dirty="0" err="1" smtClean="0"/>
              <a:t>HiRD</a:t>
            </a:r>
            <a:r>
              <a:rPr lang="en-US" baseline="0" dirty="0" smtClean="0"/>
              <a:t>, which provides </a:t>
            </a:r>
            <a:r>
              <a:rPr lang="en-US" baseline="0" dirty="0" err="1" smtClean="0"/>
              <a:t>livelock</a:t>
            </a:r>
            <a:r>
              <a:rPr lang="en-US" baseline="0" dirty="0" smtClean="0"/>
              <a:t> freedom and guarantees delivery</a:t>
            </a:r>
          </a:p>
          <a:p>
            <a:r>
              <a:rPr lang="en-US" baseline="0" dirty="0" smtClean="0"/>
              <a:t>Additionally, our design, </a:t>
            </a:r>
            <a:r>
              <a:rPr lang="en-US" baseline="0" dirty="0" err="1" smtClean="0"/>
              <a:t>HiRD</a:t>
            </a:r>
            <a:r>
              <a:rPr lang="en-US" baseline="0" dirty="0" smtClean="0"/>
              <a:t> provides higher performance and energy </a:t>
            </a:r>
            <a:r>
              <a:rPr lang="en-US" baseline="0" dirty="0" err="1" smtClean="0"/>
              <a:t>efficienct</a:t>
            </a:r>
            <a:r>
              <a:rPr lang="en-US" baseline="0" dirty="0" smtClean="0"/>
              <a:t> and it is also simpler than hierarchical ring designs</a:t>
            </a:r>
            <a:endParaRPr lang="en-US" dirty="0" smtClean="0"/>
          </a:p>
          <a:p>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66612">
              <a:defRPr/>
            </a:pP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38</a:t>
            </a:fld>
            <a:endParaRPr lang="en-US"/>
          </a:p>
        </p:txBody>
      </p:sp>
    </p:spTree>
    <p:extLst>
      <p:ext uri="{BB962C8B-B14F-4D97-AF65-F5344CB8AC3E}">
        <p14:creationId xmlns:p14="http://schemas.microsoft.com/office/powerpoint/2010/main" val="123022457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 we will present</a:t>
            </a:r>
            <a:r>
              <a:rPr lang="en-US" baseline="0" dirty="0" smtClean="0"/>
              <a:t> the performance on a network intensive workloads. We evaluate our design with 15 network intensive workloads.</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40</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modern system nowadays, where there are several CPU cores connected with each other. A ring is typically used to provide communication between cores. However, as the number of cores grows, sending a packet from one end to the other will be slower and cost more power.</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First,</a:t>
            </a:r>
            <a:r>
              <a:rPr lang="en-US" baseline="0" dirty="0" smtClean="0"/>
              <a:t> let’s look at the system performance. In this plot, the y-axis shows the system performance and the x-axis shows the performance of different designs and network size. We observed that </a:t>
            </a:r>
            <a:r>
              <a:rPr lang="en-US" baseline="0" dirty="0" err="1" smtClean="0"/>
              <a:t>HiRD</a:t>
            </a:r>
            <a:r>
              <a:rPr lang="en-US" baseline="0" dirty="0" smtClean="0"/>
              <a:t> outperforms buffered hierarchical design by 2.5% on a 4x4 network and 5.6% on an 8x8 network. We observe that deflections and throttling help reducing the network congestion and distribute packets throughout the network.</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41</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This</a:t>
            </a:r>
            <a:r>
              <a:rPr lang="en-US" baseline="0" dirty="0" smtClean="0"/>
              <a:t> plot shows the network power. The y-axis shows the network power while the x-axis shows the different designs and network sizes. We observed that compared to a buffered hierarchical ring, </a:t>
            </a:r>
            <a:r>
              <a:rPr lang="en-US" baseline="0" dirty="0" err="1" smtClean="0"/>
              <a:t>HiRD</a:t>
            </a:r>
            <a:r>
              <a:rPr lang="en-US" baseline="0" dirty="0" smtClean="0"/>
              <a:t> consumes 37% less power in a 4x4 network and 11.9% lower power in an 8x8 network. We observed that the reason why the power saving of </a:t>
            </a:r>
            <a:r>
              <a:rPr lang="en-US" baseline="0" dirty="0" err="1" smtClean="0"/>
              <a:t>HiRD</a:t>
            </a:r>
            <a:r>
              <a:rPr lang="en-US" baseline="0" dirty="0" smtClean="0"/>
              <a:t> is lower in network intensive workloads is because there are more deflections. These additional deflections cause more power.</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42</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Previous work has proposed the solution</a:t>
            </a:r>
            <a:r>
              <a:rPr lang="en-US" baseline="0" dirty="0" smtClean="0"/>
              <a:t> to the performance scalability problem by using a hierarchy design.</a:t>
            </a:r>
          </a:p>
          <a:p>
            <a:endParaRPr lang="en-US" baseline="0" dirty="0" smtClean="0"/>
          </a:p>
          <a:p>
            <a:r>
              <a:rPr lang="en-US" baseline="0" dirty="0" smtClean="0"/>
              <a:t>In this example, there are sixteen CPU cores in the system. First, the hierarchical design will connect each region of the cores together using a single ring. We called these rings a “local ring” or a lower level ring. Afterward, each local rings are connected onto a global ring using a bridge router. This global ring can have multiple level. With the global ring, packets from one node can reach a far-away location in fewer number of hops compared to single ring.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Now</a:t>
            </a:r>
            <a:r>
              <a:rPr lang="en-US" baseline="0" dirty="0" smtClean="0"/>
              <a:t> let me show you the performance of the hierarchical design. In this plot, the y-axis shows the performance of a system and the x-axis shows the performance for each design at different network sizes. As shown here, the hierarchy design provides better performance as the size of the network gets bigger.</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However, hierarchical ring also</a:t>
            </a:r>
            <a:r>
              <a:rPr lang="en-US" baseline="0" dirty="0" smtClean="0"/>
              <a:t> comes at a cost </a:t>
            </a:r>
            <a:r>
              <a:rPr lang="en-US" baseline="0" dirty="0" smtClean="0">
                <a:sym typeface="Wingdings" pitchFamily="2" charset="2"/>
              </a:rPr>
              <a:t> they are more complicated than a single ring. There need to be several buffering at the global ring. Additionally, to support a flow control, there need to be more buffers at each local rings. </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complicated buffering and flow control has</a:t>
            </a:r>
            <a:r>
              <a:rPr lang="en-US" baseline="0" dirty="0" smtClean="0"/>
              <a:t> an impact on the power efficiency of the network. In this plot, the y-axis shows the network power, lower is better. The x-axis shows the network power of different ring designs including the hierarchical ring. This plot shows that the design complexity, which are complicated buffering and flow control I mentioned in the previous slide, increases the power consumption.</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a result, our goal of this paper</a:t>
            </a:r>
            <a:r>
              <a:rPr lang="en-US" baseline="0" dirty="0" smtClean="0"/>
              <a:t> is to design a hierarchical ring that has lower complexity without sacrificing performance</a:t>
            </a:r>
            <a:endParaRPr lang="en-US" dirty="0"/>
          </a:p>
        </p:txBody>
      </p:sp>
      <p:sp>
        <p:nvSpPr>
          <p:cNvPr id="4" name="Slide Number Placeholder 3"/>
          <p:cNvSpPr>
            <a:spLocks noGrp="1"/>
          </p:cNvSpPr>
          <p:nvPr>
            <p:ph type="sldNum" sz="quarter" idx="10"/>
          </p:nvPr>
        </p:nvSpPr>
        <p:spPr/>
        <p:txBody>
          <a:bodyPr/>
          <a:lstStyle/>
          <a:p>
            <a:fld id="{EF7F79D3-8C36-4CB5-B03B-F440DA7B71AF}"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61274973"/>
      </p:ext>
    </p:extLst>
  </p:cSld>
  <p:clrMapOvr>
    <a:masterClrMapping/>
  </p:clrMapOvr>
  <p:timing>
    <p:tnLst>
      <p:par>
        <p:cTn xmlns:p14="http://schemas.microsoft.com/office/powerpoint/2010/mai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1471947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41687615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382000" cy="761999"/>
          </a:xfrm>
        </p:spPr>
        <p:txBody>
          <a:bodyPr>
            <a:noAutofit/>
          </a:bodyPr>
          <a:lstStyle>
            <a:lvl1pPr>
              <a:defRPr sz="4800" b="1"/>
            </a:lvl1pPr>
          </a:lstStyle>
          <a:p>
            <a:r>
              <a:rPr lang="en-US" smtClean="0"/>
              <a:t>Click to edit Master title style</a:t>
            </a:r>
            <a:endParaRPr lang="en-US" dirty="0"/>
          </a:p>
        </p:txBody>
      </p:sp>
      <p:sp>
        <p:nvSpPr>
          <p:cNvPr id="3" name="Content Placeholder 2"/>
          <p:cNvSpPr>
            <a:spLocks noGrp="1"/>
          </p:cNvSpPr>
          <p:nvPr>
            <p:ph idx="1"/>
          </p:nvPr>
        </p:nvSpPr>
        <p:spPr>
          <a:xfrm>
            <a:off x="381000" y="1066800"/>
            <a:ext cx="8382000" cy="5638800"/>
          </a:xfrm>
        </p:spPr>
        <p:txBody>
          <a:bodyPr>
            <a:noAutofit/>
          </a:bodyPr>
          <a:lstStyle>
            <a:lvl1pPr marL="285750" indent="-285750">
              <a:defRPr sz="3600">
                <a:latin typeface="+mj-lt"/>
              </a:defRPr>
            </a:lvl1pPr>
            <a:lvl2pPr marL="742950" indent="-285750">
              <a:buFont typeface="Calibri Light" panose="020F0302020204030204" pitchFamily="34" charset="0"/>
              <a:buChar char="–"/>
              <a:defRPr sz="3200">
                <a:latin typeface="+mj-lt"/>
              </a:defRPr>
            </a:lvl2pPr>
            <a:lvl3pPr>
              <a:defRPr sz="2800">
                <a:latin typeface="+mj-lt"/>
              </a:defRPr>
            </a:lvl3pPr>
            <a:lvl4pPr>
              <a:defRPr sz="2400">
                <a:latin typeface="+mj-lt"/>
              </a:defRPr>
            </a:lvl4pPr>
            <a:lvl5pPr>
              <a:defRPr sz="2400">
                <a:latin typeface="+mj-lt"/>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Slide Number Placeholder 5"/>
          <p:cNvSpPr>
            <a:spLocks noGrp="1"/>
          </p:cNvSpPr>
          <p:nvPr>
            <p:ph type="sldNum" sz="quarter" idx="12"/>
          </p:nvPr>
        </p:nvSpPr>
        <p:spPr>
          <a:xfrm>
            <a:off x="8077200" y="6340475"/>
            <a:ext cx="685800" cy="365125"/>
          </a:xfrm>
        </p:spPr>
        <p:txBody>
          <a:bodyPr/>
          <a:lstStyle>
            <a:lvl1pPr>
              <a:defRPr sz="2000">
                <a:latin typeface="Cambria Math" panose="02040503050406030204" pitchFamily="18" charset="0"/>
                <a:ea typeface="Cambria Math" panose="02040503050406030204" pitchFamily="18" charset="0"/>
              </a:defRPr>
            </a:lvl1pPr>
          </a:lstStyle>
          <a:p>
            <a:fld id="{D4D2B188-1D62-4FCA-8363-938AD4629BBB}" type="slidenum">
              <a:rPr lang="en-US" smtClean="0"/>
              <a:pPr/>
              <a:t>‹#›</a:t>
            </a:fld>
            <a:endParaRPr lang="en-US"/>
          </a:p>
        </p:txBody>
      </p:sp>
    </p:spTree>
    <p:extLst>
      <p:ext uri="{BB962C8B-B14F-4D97-AF65-F5344CB8AC3E}">
        <p14:creationId xmlns:p14="http://schemas.microsoft.com/office/powerpoint/2010/main" val="434553616"/>
      </p:ext>
    </p:extLst>
  </p:cSld>
  <p:clrMapOvr>
    <a:masterClrMapping/>
  </p:clrMapOvr>
  <p:timing>
    <p:tnLst>
      <p:par>
        <p:cTn xmlns:p14="http://schemas.microsoft.com/office/powerpoint/2010/mai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smtClean="0"/>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32882683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2370858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39706752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38755933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41845398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2647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4D2B188-1D62-4FCA-8363-938AD4629BBB}" type="slidenum">
              <a:rPr lang="en-US" smtClean="0"/>
              <a:pPr/>
              <a:t>‹#›</a:t>
            </a:fld>
            <a:endParaRPr lang="en-US"/>
          </a:p>
        </p:txBody>
      </p:sp>
    </p:spTree>
    <p:extLst>
      <p:ext uri="{BB962C8B-B14F-4D97-AF65-F5344CB8AC3E}">
        <p14:creationId xmlns:p14="http://schemas.microsoft.com/office/powerpoint/2010/main" val="931202383"/>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152401"/>
            <a:ext cx="8686800" cy="1066799"/>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228600" y="1219200"/>
            <a:ext cx="8686800" cy="550227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4D2B188-1D62-4FCA-8363-938AD4629BBB}" type="slidenum">
              <a:rPr lang="en-US" smtClean="0"/>
              <a:pPr/>
              <a:t>‹#›</a:t>
            </a:fld>
            <a:endParaRPr lang="en-US"/>
          </a:p>
        </p:txBody>
      </p:sp>
    </p:spTree>
    <p:extLst>
      <p:ext uri="{BB962C8B-B14F-4D97-AF65-F5344CB8AC3E}">
        <p14:creationId xmlns:p14="http://schemas.microsoft.com/office/powerpoint/2010/main" val="7717225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xmlns:p14="http://schemas.microsoft.com/office/powerpoint/2010/main" id="1" dur="indefinite" restart="never" nodeType="tmRoot"/>
      </p:par>
    </p:tnLst>
  </p:timing>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xmlns="">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 Id="rId3" Type="http://schemas.openxmlformats.org/officeDocument/2006/relationships/image" Target="../media/image2.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2.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2.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 Id="rId3" Type="http://schemas.openxmlformats.org/officeDocument/2006/relationships/image" Target="../media/image2.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 Id="rId3" Type="http://schemas.openxmlformats.org/officeDocument/2006/relationships/image" Target="../media/image2.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 Id="rId3" Type="http://schemas.openxmlformats.org/officeDocument/2006/relationships/image" Target="../media/image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2.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 Id="rId3" Type="http://schemas.openxmlformats.org/officeDocument/2006/relationships/image" Target="../media/image2.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 Id="rId3" Type="http://schemas.openxmlformats.org/officeDocument/2006/relationships/image" Target="../media/image2.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 Id="rId3" Type="http://schemas.openxmlformats.org/officeDocument/2006/relationships/image" Target="../media/image2.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image" Target="../media/image2.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 Id="rId3" Type="http://schemas.openxmlformats.org/officeDocument/2006/relationships/image" Target="../media/image2.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 Id="rId3" Type="http://schemas.openxmlformats.org/officeDocument/2006/relationships/image" Target="../media/image2.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 Id="rId3" Type="http://schemas.openxmlformats.org/officeDocument/2006/relationships/image" Target="../media/image2.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 Id="rId3" Type="http://schemas.openxmlformats.org/officeDocument/2006/relationships/image" Target="../media/image2.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9.xml"/><Relationship Id="rId3"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0.xml"/><Relationship Id="rId3" Type="http://schemas.openxmlformats.org/officeDocument/2006/relationships/image" Target="../media/image2.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1.xml"/><Relationship Id="rId3"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chart" Target="../charts/chart3.xm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3" Type="http://schemas.openxmlformats.org/officeDocument/2006/relationships/chart" Target="../charts/chart4.xm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4.xml"/><Relationship Id="rId3" Type="http://schemas.openxmlformats.org/officeDocument/2006/relationships/image" Target="../media/image2.png"/></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5.xml"/><Relationship Id="rId3" Type="http://schemas.openxmlformats.org/officeDocument/2006/relationships/image" Target="../media/image2.png"/></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6.xml"/><Relationship Id="rId3" Type="http://schemas.openxmlformats.org/officeDocument/2006/relationships/image" Target="../media/image2.png"/></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7.xml"/><Relationship Id="rId3"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image" Target="../media/image3.jpeg"/><Relationship Id="rId6" Type="http://schemas.openxmlformats.org/officeDocument/2006/relationships/image" Target="../media/image4.png"/><Relationship Id="rId1" Type="http://schemas.openxmlformats.org/officeDocument/2006/relationships/slideLayout" Target="../slideLayouts/slideLayout1.xml"/><Relationship Id="rId2" Type="http://schemas.openxmlformats.org/officeDocument/2006/relationships/notesSlide" Target="../notesSlides/notesSlide3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2.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9.xml"/><Relationship Id="rId3"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chart" Target="../charts/chart5.xm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0.xml"/></Relationships>
</file>

<file path=ppt/slides/_rels/slide42.xml.rels><?xml version="1.0" encoding="UTF-8" standalone="yes"?>
<Relationships xmlns="http://schemas.openxmlformats.org/package/2006/relationships"><Relationship Id="rId3" Type="http://schemas.openxmlformats.org/officeDocument/2006/relationships/chart" Target="../charts/chart6.xm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4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45.xml.rels><?xml version="1.0" encoding="UTF-8" standalone="yes"?>
<Relationships xmlns="http://schemas.openxmlformats.org/package/2006/relationships"><Relationship Id="rId3" Type="http://schemas.openxmlformats.org/officeDocument/2006/relationships/image" Target="../media/image8.png"/><Relationship Id="rId4" Type="http://schemas.openxmlformats.org/officeDocument/2006/relationships/image" Target="../media/image9.png"/><Relationship Id="rId1" Type="http://schemas.openxmlformats.org/officeDocument/2006/relationships/slideLayout" Target="../slideLayouts/slideLayout2.xml"/><Relationship Id="rId2" Type="http://schemas.openxmlformats.org/officeDocument/2006/relationships/image" Target="../media/image7.png"/></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1.png"/></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2.png"/></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2.png"/></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 Id="rId3"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chart" Target="../charts/chart2.xml"/><Relationship Id="rId4" Type="http://schemas.openxmlformats.org/officeDocument/2006/relationships/image" Target="../media/image2.png"/><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9677400" cy="2057400"/>
          </a:xfrm>
          <a:noFill/>
        </p:spPr>
        <p:txBody>
          <a:bodyPr anchor="ctr">
            <a:noAutofit/>
          </a:bodyPr>
          <a:lstStyle/>
          <a:p>
            <a:r>
              <a:rPr lang="en-US" sz="4200" dirty="0" smtClean="0"/>
              <a:t>Design and Evaluation of</a:t>
            </a:r>
            <a:br>
              <a:rPr lang="en-US" sz="4200" dirty="0" smtClean="0"/>
            </a:br>
            <a:r>
              <a:rPr lang="en-US" sz="4200" dirty="0" smtClean="0"/>
              <a:t>Hierarchical Rings with Deflection Routing</a:t>
            </a:r>
            <a:endParaRPr lang="en-US" sz="4200" b="1" dirty="0">
              <a:solidFill>
                <a:schemeClr val="tx1">
                  <a:lumMod val="85000"/>
                  <a:lumOff val="15000"/>
                </a:schemeClr>
              </a:solidFill>
            </a:endParaRPr>
          </a:p>
        </p:txBody>
      </p:sp>
      <p:sp>
        <p:nvSpPr>
          <p:cNvPr id="3" name="Subtitle 2"/>
          <p:cNvSpPr>
            <a:spLocks noGrp="1"/>
          </p:cNvSpPr>
          <p:nvPr>
            <p:ph type="subTitle" idx="1"/>
          </p:nvPr>
        </p:nvSpPr>
        <p:spPr>
          <a:xfrm>
            <a:off x="0" y="2362200"/>
            <a:ext cx="9144000" cy="2438400"/>
          </a:xfrm>
        </p:spPr>
        <p:txBody>
          <a:bodyPr anchor="ctr">
            <a:noAutofit/>
          </a:bodyPr>
          <a:lstStyle/>
          <a:p>
            <a:pPr fontAlgn="base"/>
            <a:r>
              <a:rPr lang="en-US" sz="2600" b="1" dirty="0" err="1" smtClean="0"/>
              <a:t>Rachata</a:t>
            </a:r>
            <a:r>
              <a:rPr lang="en-US" sz="2600" b="1" dirty="0" smtClean="0"/>
              <a:t> </a:t>
            </a:r>
            <a:r>
              <a:rPr lang="en-US" sz="2600" b="1" dirty="0" err="1" smtClean="0"/>
              <a:t>Ausavarungnirun</a:t>
            </a:r>
            <a:r>
              <a:rPr lang="en-US" sz="2600" dirty="0" smtClean="0"/>
              <a:t>, Chris </a:t>
            </a:r>
            <a:r>
              <a:rPr lang="en-US" sz="2600" dirty="0" err="1" smtClean="0"/>
              <a:t>Fallin</a:t>
            </a:r>
            <a:r>
              <a:rPr lang="en-US" sz="2600" dirty="0" smtClean="0"/>
              <a:t>, </a:t>
            </a:r>
            <a:r>
              <a:rPr lang="en-US" sz="2600" dirty="0" err="1" smtClean="0"/>
              <a:t>Xiangyao</a:t>
            </a:r>
            <a:r>
              <a:rPr lang="en-US" sz="2600" dirty="0" smtClean="0"/>
              <a:t> Yu, ​</a:t>
            </a:r>
          </a:p>
          <a:p>
            <a:pPr fontAlgn="base"/>
            <a:r>
              <a:rPr lang="en-US" sz="2600" dirty="0" smtClean="0"/>
              <a:t>Kevin Chang, Greg </a:t>
            </a:r>
            <a:r>
              <a:rPr lang="en-US" sz="2600" dirty="0" err="1" smtClean="0"/>
              <a:t>Nazario</a:t>
            </a:r>
            <a:r>
              <a:rPr lang="en-US" sz="2600" dirty="0" smtClean="0"/>
              <a:t>, </a:t>
            </a:r>
            <a:r>
              <a:rPr lang="en-US" sz="2600" dirty="0" err="1" smtClean="0"/>
              <a:t>Reetuparna</a:t>
            </a:r>
            <a:r>
              <a:rPr lang="en-US" sz="2600" dirty="0" smtClean="0"/>
              <a:t> Das, </a:t>
            </a:r>
          </a:p>
          <a:p>
            <a:pPr fontAlgn="base"/>
            <a:r>
              <a:rPr lang="en-US" sz="2600" dirty="0" smtClean="0"/>
              <a:t>Gabriel H. </a:t>
            </a:r>
            <a:r>
              <a:rPr lang="en-US" sz="2600" dirty="0" err="1" smtClean="0"/>
              <a:t>Loh</a:t>
            </a:r>
            <a:r>
              <a:rPr lang="en-US" sz="2600" dirty="0" smtClean="0"/>
              <a:t>, ​</a:t>
            </a:r>
            <a:r>
              <a:rPr lang="en-US" sz="2600" dirty="0" err="1" smtClean="0"/>
              <a:t>Onur</a:t>
            </a:r>
            <a:r>
              <a:rPr lang="en-US" sz="2600" dirty="0" smtClean="0"/>
              <a:t> </a:t>
            </a:r>
            <a:r>
              <a:rPr lang="en-US" sz="2600" dirty="0" err="1" smtClean="0"/>
              <a:t>Mutlu</a:t>
            </a:r>
            <a:r>
              <a:rPr lang="en-US" sz="3000" dirty="0" smtClean="0"/>
              <a:t>​</a:t>
            </a:r>
          </a:p>
          <a:p>
            <a:pPr fontAlgn="base"/>
            <a:r>
              <a:rPr lang="en-US" sz="3000" dirty="0" smtClean="0"/>
              <a: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5010982"/>
            <a:ext cx="3200400" cy="485053"/>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000" y="4953000"/>
            <a:ext cx="1828800" cy="529145"/>
          </a:xfrm>
          <a:prstGeom prst="rect">
            <a:avLst/>
          </a:prstGeom>
        </p:spPr>
      </p:pic>
      <p:pic>
        <p:nvPicPr>
          <p:cNvPr id="79874" name="Picture 2" descr="Michigan Logo 2"/>
          <p:cNvPicPr>
            <a:picLocks noChangeAspect="1" noChangeArrowheads="1"/>
          </p:cNvPicPr>
          <p:nvPr/>
        </p:nvPicPr>
        <p:blipFill>
          <a:blip r:embed="rId5" cstate="print"/>
          <a:srcRect/>
          <a:stretch>
            <a:fillRect/>
          </a:stretch>
        </p:blipFill>
        <p:spPr bwMode="auto">
          <a:xfrm>
            <a:off x="6019800" y="5562600"/>
            <a:ext cx="1219200" cy="914400"/>
          </a:xfrm>
          <a:prstGeom prst="rect">
            <a:avLst/>
          </a:prstGeom>
          <a:noFill/>
        </p:spPr>
      </p:pic>
      <p:pic>
        <p:nvPicPr>
          <p:cNvPr id="79876" name="Picture 4" descr="AMD Logo"/>
          <p:cNvPicPr>
            <a:picLocks noChangeAspect="1" noChangeArrowheads="1"/>
          </p:cNvPicPr>
          <p:nvPr/>
        </p:nvPicPr>
        <p:blipFill>
          <a:blip r:embed="rId6" cstate="print"/>
          <a:srcRect/>
          <a:stretch>
            <a:fillRect/>
          </a:stretch>
        </p:blipFill>
        <p:spPr bwMode="auto">
          <a:xfrm>
            <a:off x="1447800" y="5791200"/>
            <a:ext cx="2133600" cy="443790"/>
          </a:xfrm>
          <a:prstGeom prst="rect">
            <a:avLst/>
          </a:prstGeom>
          <a:noFill/>
        </p:spPr>
      </p:pic>
    </p:spTree>
    <p:extLst>
      <p:ext uri="{BB962C8B-B14F-4D97-AF65-F5344CB8AC3E}">
        <p14:creationId xmlns:p14="http://schemas.microsoft.com/office/powerpoint/2010/main" val="27793785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and Motivation</a:t>
            </a:r>
          </a:p>
          <a:p>
            <a:r>
              <a:rPr lang="en-US" b="1" dirty="0" smtClean="0"/>
              <a:t>Key Idea: Deflection Routing</a:t>
            </a:r>
          </a:p>
          <a:p>
            <a:r>
              <a:rPr lang="en-US" dirty="0" smtClean="0"/>
              <a:t>End-to-end Delivery Guarantees</a:t>
            </a:r>
          </a:p>
          <a:p>
            <a:r>
              <a:rPr lang="en-US" dirty="0" smtClean="0"/>
              <a:t>Our Solution: </a:t>
            </a:r>
            <a:r>
              <a:rPr lang="en-US" dirty="0" err="1" smtClean="0"/>
              <a:t>HiRD</a:t>
            </a:r>
            <a:endParaRPr lang="en-US" dirty="0" smtClean="0"/>
          </a:p>
          <a:p>
            <a:r>
              <a:rPr lang="en-US" dirty="0" smtClean="0"/>
              <a:t>Results</a:t>
            </a:r>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10</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a:t>
            </a:r>
            <a:endParaRPr lang="en-US" dirty="0"/>
          </a:p>
        </p:txBody>
      </p:sp>
      <p:sp>
        <p:nvSpPr>
          <p:cNvPr id="3" name="Content Placeholder 2"/>
          <p:cNvSpPr>
            <a:spLocks noGrp="1"/>
          </p:cNvSpPr>
          <p:nvPr>
            <p:ph idx="1"/>
          </p:nvPr>
        </p:nvSpPr>
        <p:spPr/>
        <p:txBody>
          <a:bodyPr/>
          <a:lstStyle/>
          <a:p>
            <a:r>
              <a:rPr lang="en-US" dirty="0" smtClean="0"/>
              <a:t>Eliminate buffers</a:t>
            </a:r>
          </a:p>
          <a:p>
            <a:endParaRPr lang="en-US" dirty="0" smtClean="0"/>
          </a:p>
          <a:p>
            <a:r>
              <a:rPr lang="en-US" dirty="0" smtClean="0"/>
              <a:t>Use deflection routing</a:t>
            </a:r>
          </a:p>
          <a:p>
            <a:pPr lvl="1"/>
            <a:r>
              <a:rPr lang="en-US" dirty="0" smtClean="0"/>
              <a:t>Simpler flow control</a:t>
            </a:r>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4D2B188-1D62-4FCA-8363-938AD4629BBB}" type="slidenum">
              <a:rPr lang="en-US" smtClean="0"/>
              <a:pPr/>
              <a:t>11</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4" name="Group 103"/>
          <p:cNvGrpSpPr/>
          <p:nvPr/>
        </p:nvGrpSpPr>
        <p:grpSpPr>
          <a:xfrm>
            <a:off x="304800" y="1447800"/>
            <a:ext cx="3581400" cy="2895600"/>
            <a:chOff x="304800" y="1447800"/>
            <a:chExt cx="3581400" cy="2895600"/>
          </a:xfrm>
        </p:grpSpPr>
        <p:sp>
          <p:nvSpPr>
            <p:cNvPr id="48" name="Oval 47"/>
            <p:cNvSpPr/>
            <p:nvPr/>
          </p:nvSpPr>
          <p:spPr>
            <a:xfrm>
              <a:off x="381000" y="14478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13716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048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1371600" y="2286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304800" y="2286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Oval 54"/>
            <p:cNvSpPr/>
            <p:nvPr/>
          </p:nvSpPr>
          <p:spPr>
            <a:xfrm>
              <a:off x="2590800" y="14478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35814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25146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3581400" y="2286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2514600" y="2286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3" name="Oval 82"/>
            <p:cNvSpPr/>
            <p:nvPr/>
          </p:nvSpPr>
          <p:spPr>
            <a:xfrm>
              <a:off x="381000" y="31242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1371600" y="3200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304800" y="3200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13716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3048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9" name="Oval 88"/>
            <p:cNvSpPr/>
            <p:nvPr/>
          </p:nvSpPr>
          <p:spPr>
            <a:xfrm>
              <a:off x="2590800" y="31242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581400" y="3200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2514600" y="3200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35814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25146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9" name="Oval 98"/>
            <p:cNvSpPr/>
            <p:nvPr/>
          </p:nvSpPr>
          <p:spPr>
            <a:xfrm>
              <a:off x="838200" y="1905000"/>
              <a:ext cx="2438400" cy="19812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762000" y="25146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1" name="Rectangle 100"/>
            <p:cNvSpPr/>
            <p:nvPr/>
          </p:nvSpPr>
          <p:spPr>
            <a:xfrm>
              <a:off x="762000" y="29718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Rectangle 101"/>
            <p:cNvSpPr/>
            <p:nvPr/>
          </p:nvSpPr>
          <p:spPr>
            <a:xfrm>
              <a:off x="3124200" y="25146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3" name="Rectangle 102"/>
            <p:cNvSpPr/>
            <p:nvPr/>
          </p:nvSpPr>
          <p:spPr>
            <a:xfrm>
              <a:off x="3124200" y="29718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06" name="Rectangle 105"/>
          <p:cNvSpPr/>
          <p:nvPr/>
        </p:nvSpPr>
        <p:spPr>
          <a:xfrm>
            <a:off x="0" y="1219200"/>
            <a:ext cx="4267200" cy="335280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dirty="0" smtClean="0"/>
              <a:t>Local Router</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pPr>
              <a:buNone/>
            </a:pPr>
            <a:endParaRPr lang="en-US" dirty="0" smtClean="0"/>
          </a:p>
          <a:p>
            <a:r>
              <a:rPr lang="en-US" dirty="0" smtClean="0"/>
              <a:t>Key functionality: </a:t>
            </a:r>
          </a:p>
          <a:p>
            <a:pPr lvl="1"/>
            <a:r>
              <a:rPr lang="en-US" dirty="0" smtClean="0"/>
              <a:t>Accept new flits</a:t>
            </a:r>
          </a:p>
          <a:p>
            <a:pPr lvl="1"/>
            <a:r>
              <a:rPr lang="en-US" dirty="0" smtClean="0"/>
              <a:t>Pass flits around the ring</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12</a:t>
            </a:fld>
            <a:endParaRPr lang="en-US"/>
          </a:p>
        </p:txBody>
      </p:sp>
      <p:sp>
        <p:nvSpPr>
          <p:cNvPr id="43" name="Rectangle 42"/>
          <p:cNvSpPr/>
          <p:nvPr/>
        </p:nvSpPr>
        <p:spPr>
          <a:xfrm>
            <a:off x="4572000" y="1447800"/>
            <a:ext cx="3276600" cy="1828800"/>
          </a:xfrm>
          <a:prstGeom prst="rect">
            <a:avLst/>
          </a:prstGeom>
          <a:solidFill>
            <a:srgbClr val="92D050">
              <a:alpha val="19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572000" y="3810000"/>
            <a:ext cx="32766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46" name="Down Arrow 45"/>
          <p:cNvSpPr/>
          <p:nvPr/>
        </p:nvSpPr>
        <p:spPr>
          <a:xfrm>
            <a:off x="5867400" y="3352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flipV="1">
            <a:off x="6477000" y="3352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7467600" y="19050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7239000" y="19050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010400" y="1905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6781800" y="1905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Rectangle 65"/>
          <p:cNvSpPr/>
          <p:nvPr/>
        </p:nvSpPr>
        <p:spPr>
          <a:xfrm>
            <a:off x="7467600" y="2438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Rectangle 66"/>
          <p:cNvSpPr/>
          <p:nvPr/>
        </p:nvSpPr>
        <p:spPr>
          <a:xfrm>
            <a:off x="7239000" y="2438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7010400" y="2438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6781800" y="24384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5410200" y="1905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5181600" y="1905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953000" y="1905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4724400" y="19050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5410200" y="24384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5181600" y="2438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4953000" y="2438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4724400" y="2438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791200" y="1981200"/>
            <a:ext cx="838200" cy="914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 name="Group 105"/>
          <p:cNvGrpSpPr/>
          <p:nvPr/>
        </p:nvGrpSpPr>
        <p:grpSpPr>
          <a:xfrm>
            <a:off x="5943600" y="2209800"/>
            <a:ext cx="533400" cy="381000"/>
            <a:chOff x="3886200" y="304800"/>
            <a:chExt cx="609600" cy="534988"/>
          </a:xfrm>
        </p:grpSpPr>
        <p:cxnSp>
          <p:nvCxnSpPr>
            <p:cNvPr id="88" name="Straight Connector 87"/>
            <p:cNvCxnSpPr/>
            <p:nvPr/>
          </p:nvCxnSpPr>
          <p:spPr>
            <a:xfrm>
              <a:off x="3886200" y="3048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a:off x="3886200" y="8382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a:off x="4343400" y="3048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a:off x="4343400" y="8382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16200000" flipH="1">
              <a:off x="3924300" y="419100"/>
              <a:ext cx="533400" cy="304800"/>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96" name="Straight Connector 95"/>
            <p:cNvCxnSpPr/>
            <p:nvPr/>
          </p:nvCxnSpPr>
          <p:spPr>
            <a:xfrm rot="5400000">
              <a:off x="3924300" y="419100"/>
              <a:ext cx="533400" cy="304800"/>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grpSp>
      <p:sp>
        <p:nvSpPr>
          <p:cNvPr id="107" name="Right Arrow 106"/>
          <p:cNvSpPr/>
          <p:nvPr/>
        </p:nvSpPr>
        <p:spPr>
          <a:xfrm>
            <a:off x="4419600" y="2514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ight Arrow 107"/>
          <p:cNvSpPr/>
          <p:nvPr/>
        </p:nvSpPr>
        <p:spPr>
          <a:xfrm>
            <a:off x="7696200" y="19812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ight Arrow 108"/>
          <p:cNvSpPr/>
          <p:nvPr/>
        </p:nvSpPr>
        <p:spPr>
          <a:xfrm rot="10800000">
            <a:off x="7696200" y="2514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0" name="Right Arrow 109"/>
          <p:cNvSpPr/>
          <p:nvPr/>
        </p:nvSpPr>
        <p:spPr>
          <a:xfrm rot="10800000">
            <a:off x="4419600" y="2057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8077200" y="1981200"/>
            <a:ext cx="838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East</a:t>
            </a:r>
            <a:endParaRPr lang="en-US" dirty="0">
              <a:solidFill>
                <a:schemeClr val="tx1"/>
              </a:solidFill>
            </a:endParaRPr>
          </a:p>
        </p:txBody>
      </p:sp>
      <p:sp>
        <p:nvSpPr>
          <p:cNvPr id="115" name="Rectangle 114"/>
          <p:cNvSpPr/>
          <p:nvPr/>
        </p:nvSpPr>
        <p:spPr>
          <a:xfrm>
            <a:off x="3505200" y="1981200"/>
            <a:ext cx="838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West</a:t>
            </a:r>
            <a:endParaRPr lang="en-US" dirty="0">
              <a:solidFill>
                <a:schemeClr val="tx1"/>
              </a:solidFill>
            </a:endParaRPr>
          </a:p>
        </p:txBody>
      </p:sp>
      <p:sp>
        <p:nvSpPr>
          <p:cNvPr id="105" name="Rectangle 104"/>
          <p:cNvSpPr/>
          <p:nvPr/>
        </p:nvSpPr>
        <p:spPr>
          <a:xfrm>
            <a:off x="13716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12" name="Picture 1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6"/>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05"/>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14"/>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1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4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7"/>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62"/>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63"/>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64"/>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5"/>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6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68"/>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69"/>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08"/>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109"/>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0" nodeType="clickEffect">
                                  <p:stCondLst>
                                    <p:cond delay="0"/>
                                  </p:stCondLst>
                                  <p:childTnLst>
                                    <p:set>
                                      <p:cBhvr>
                                        <p:cTn id="60" dur="1" fill="hold">
                                          <p:stCondLst>
                                            <p:cond delay="0"/>
                                          </p:stCondLst>
                                        </p:cTn>
                                        <p:tgtEl>
                                          <p:spTgt spid="74"/>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75"/>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76"/>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77"/>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78"/>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79"/>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80"/>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81"/>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0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10"/>
                                        </p:tgtEl>
                                        <p:attrNameLst>
                                          <p:attrName>style.visibility</p:attrName>
                                        </p:attrNameLst>
                                      </p:cBhvr>
                                      <p:to>
                                        <p:strVal val="visible"/>
                                      </p:to>
                                    </p:set>
                                  </p:childTnLst>
                                </p:cTn>
                              </p:par>
                            </p:childTnLst>
                          </p:cTn>
                        </p:par>
                      </p:childTnLst>
                    </p:cTn>
                  </p:par>
                  <p:par>
                    <p:cTn id="79" fill="hold">
                      <p:stCondLst>
                        <p:cond delay="indefinite"/>
                      </p:stCondLst>
                      <p:childTnLst>
                        <p:par>
                          <p:cTn id="80" fill="hold">
                            <p:stCondLst>
                              <p:cond delay="0"/>
                            </p:stCondLst>
                            <p:childTnLst>
                              <p:par>
                                <p:cTn id="81" presetID="1" presetClass="entr" presetSubtype="0" fill="hold" grpId="0" nodeType="clickEffect">
                                  <p:stCondLst>
                                    <p:cond delay="0"/>
                                  </p:stCondLst>
                                  <p:childTnLst>
                                    <p:set>
                                      <p:cBhvr>
                                        <p:cTn id="82" dur="1" fill="hold">
                                          <p:stCondLst>
                                            <p:cond delay="0"/>
                                          </p:stCondLst>
                                        </p:cTn>
                                        <p:tgtEl>
                                          <p:spTgt spid="82"/>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
                                        </p:tgtEl>
                                        <p:attrNameLst>
                                          <p:attrName>style.visibility</p:attrName>
                                        </p:attrNameLst>
                                      </p:cBhvr>
                                      <p:to>
                                        <p:strVal val="visible"/>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3">
                                            <p:txEl>
                                              <p:pRg st="6" end="6"/>
                                            </p:txEl>
                                          </p:spTgt>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3">
                                            <p:txEl>
                                              <p:pRg st="7" end="7"/>
                                            </p:txEl>
                                          </p:spTgt>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6" grpId="0" animBg="1"/>
      <p:bldP spid="3" grpId="0" build="p"/>
      <p:bldP spid="43" grpId="0" animBg="1"/>
      <p:bldP spid="45" grpId="0" animBg="1"/>
      <p:bldP spid="46" grpId="0" animBg="1"/>
      <p:bldP spid="47" grpId="0" animBg="1"/>
      <p:bldP spid="62" grpId="0" animBg="1"/>
      <p:bldP spid="63" grpId="0" animBg="1"/>
      <p:bldP spid="64" grpId="0" animBg="1"/>
      <p:bldP spid="65" grpId="0" animBg="1"/>
      <p:bldP spid="66" grpId="0" animBg="1"/>
      <p:bldP spid="67" grpId="0" animBg="1"/>
      <p:bldP spid="68" grpId="0" animBg="1"/>
      <p:bldP spid="69" grpId="0" animBg="1"/>
      <p:bldP spid="74" grpId="0" animBg="1"/>
      <p:bldP spid="75" grpId="0" animBg="1"/>
      <p:bldP spid="76" grpId="0" animBg="1"/>
      <p:bldP spid="77" grpId="0" animBg="1"/>
      <p:bldP spid="78" grpId="0" animBg="1"/>
      <p:bldP spid="79" grpId="0" animBg="1"/>
      <p:bldP spid="80" grpId="0" animBg="1"/>
      <p:bldP spid="81" grpId="0" animBg="1"/>
      <p:bldP spid="82" grpId="0" animBg="1"/>
      <p:bldP spid="107" grpId="0" animBg="1"/>
      <p:bldP spid="108" grpId="0" animBg="1"/>
      <p:bldP spid="109" grpId="0" animBg="1"/>
      <p:bldP spid="110" grpId="0" animBg="1"/>
      <p:bldP spid="114" grpId="0" animBg="1"/>
      <p:bldP spid="115" grpId="0" animBg="1"/>
      <p:bldP spid="105"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763000" cy="761999"/>
          </a:xfrm>
        </p:spPr>
        <p:txBody>
          <a:bodyPr/>
          <a:lstStyle/>
          <a:p>
            <a:r>
              <a:rPr lang="en-US" dirty="0" smtClean="0"/>
              <a:t>Eliminating Buffers in Local Routers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13</a:t>
            </a:fld>
            <a:endParaRPr lang="en-US"/>
          </a:p>
        </p:txBody>
      </p:sp>
      <p:sp>
        <p:nvSpPr>
          <p:cNvPr id="5" name="Rectangle 4"/>
          <p:cNvSpPr/>
          <p:nvPr/>
        </p:nvSpPr>
        <p:spPr>
          <a:xfrm>
            <a:off x="2971800" y="2209800"/>
            <a:ext cx="3276600" cy="1828800"/>
          </a:xfrm>
          <a:prstGeom prst="rect">
            <a:avLst/>
          </a:prstGeom>
          <a:solidFill>
            <a:srgbClr val="92D050">
              <a:alpha val="19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2971800" y="4572000"/>
            <a:ext cx="32766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7" name="Down Arrow 6"/>
          <p:cNvSpPr/>
          <p:nvPr/>
        </p:nvSpPr>
        <p:spPr>
          <a:xfrm>
            <a:off x="4953000" y="4114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flipV="1">
            <a:off x="3886200" y="4114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5867400" y="32004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5638800" y="32004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410200" y="3200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181600" y="3200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867400" y="2667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638800" y="2667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410200" y="2667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181600" y="26670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3810000" y="2667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581400" y="2667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352800" y="26670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124200" y="26670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810000" y="3200400"/>
            <a:ext cx="228600" cy="381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3581400" y="3200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352800" y="3200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124200" y="3200400"/>
            <a:ext cx="228600" cy="381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191000" y="2743200"/>
            <a:ext cx="838200" cy="914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105"/>
          <p:cNvGrpSpPr/>
          <p:nvPr/>
        </p:nvGrpSpPr>
        <p:grpSpPr>
          <a:xfrm>
            <a:off x="4343400" y="2971800"/>
            <a:ext cx="533400" cy="381000"/>
            <a:chOff x="3886200" y="304800"/>
            <a:chExt cx="609600" cy="534988"/>
          </a:xfrm>
        </p:grpSpPr>
        <p:cxnSp>
          <p:nvCxnSpPr>
            <p:cNvPr id="35" name="Straight Connector 34"/>
            <p:cNvCxnSpPr/>
            <p:nvPr/>
          </p:nvCxnSpPr>
          <p:spPr>
            <a:xfrm>
              <a:off x="3886200" y="3048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886200" y="8382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a:off x="4343400" y="3048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343400" y="8382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3924300" y="419100"/>
              <a:ext cx="533400" cy="304800"/>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5400000">
              <a:off x="3924300" y="419100"/>
              <a:ext cx="533400" cy="304800"/>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grpSp>
      <p:sp>
        <p:nvSpPr>
          <p:cNvPr id="41" name="Right Arrow 40"/>
          <p:cNvSpPr/>
          <p:nvPr/>
        </p:nvSpPr>
        <p:spPr>
          <a:xfrm>
            <a:off x="2819400" y="3276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41"/>
          <p:cNvSpPr/>
          <p:nvPr/>
        </p:nvSpPr>
        <p:spPr>
          <a:xfrm>
            <a:off x="6096000" y="3276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rot="10800000">
            <a:off x="6096000" y="2819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ight Arrow 43"/>
          <p:cNvSpPr/>
          <p:nvPr/>
        </p:nvSpPr>
        <p:spPr>
          <a:xfrm rot="10800000">
            <a:off x="2819400" y="2819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477000" y="2743200"/>
            <a:ext cx="838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East</a:t>
            </a:r>
            <a:endParaRPr lang="en-US" dirty="0">
              <a:solidFill>
                <a:schemeClr val="tx1"/>
              </a:solidFill>
            </a:endParaRPr>
          </a:p>
        </p:txBody>
      </p:sp>
      <p:sp>
        <p:nvSpPr>
          <p:cNvPr id="46" name="Rectangle 45"/>
          <p:cNvSpPr/>
          <p:nvPr/>
        </p:nvSpPr>
        <p:spPr>
          <a:xfrm>
            <a:off x="1905000" y="2743200"/>
            <a:ext cx="838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West</a:t>
            </a:r>
            <a:endParaRPr lang="en-US" dirty="0">
              <a:solidFill>
                <a:schemeClr val="tx1"/>
              </a:solidFill>
            </a:endParaRPr>
          </a:p>
        </p:txBody>
      </p:sp>
      <p:pic>
        <p:nvPicPr>
          <p:cNvPr id="49" name="Picture 4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17"/>
                                        </p:tgtEl>
                                      </p:cBhvr>
                                    </p:animEffect>
                                    <p:set>
                                      <p:cBhvr>
                                        <p:cTn id="7" dur="1" fill="hold">
                                          <p:stCondLst>
                                            <p:cond delay="499"/>
                                          </p:stCondLst>
                                        </p:cTn>
                                        <p:tgtEl>
                                          <p:spTgt spid="17"/>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18"/>
                                        </p:tgtEl>
                                      </p:cBhvr>
                                    </p:animEffect>
                                    <p:set>
                                      <p:cBhvr>
                                        <p:cTn id="10" dur="1" fill="hold">
                                          <p:stCondLst>
                                            <p:cond delay="499"/>
                                          </p:stCondLst>
                                        </p:cTn>
                                        <p:tgtEl>
                                          <p:spTgt spid="18"/>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19"/>
                                        </p:tgtEl>
                                      </p:cBhvr>
                                    </p:animEffect>
                                    <p:set>
                                      <p:cBhvr>
                                        <p:cTn id="13" dur="1" fill="hold">
                                          <p:stCondLst>
                                            <p:cond delay="499"/>
                                          </p:stCondLst>
                                        </p:cTn>
                                        <p:tgtEl>
                                          <p:spTgt spid="19"/>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20"/>
                                        </p:tgtEl>
                                      </p:cBhvr>
                                    </p:animEffect>
                                    <p:set>
                                      <p:cBhvr>
                                        <p:cTn id="16" dur="1" fill="hold">
                                          <p:stCondLst>
                                            <p:cond delay="499"/>
                                          </p:stCondLst>
                                        </p:cTn>
                                        <p:tgtEl>
                                          <p:spTgt spid="20"/>
                                        </p:tgtEl>
                                        <p:attrNameLst>
                                          <p:attrName>style.visibility</p:attrName>
                                        </p:attrNameLst>
                                      </p:cBhvr>
                                      <p:to>
                                        <p:strVal val="hidden"/>
                                      </p:to>
                                    </p:set>
                                  </p:childTnLst>
                                </p:cTn>
                              </p:par>
                              <p:par>
                                <p:cTn id="17" presetID="3" presetClass="exit" presetSubtype="10" fill="hold" grpId="0" nodeType="withEffect">
                                  <p:stCondLst>
                                    <p:cond delay="0"/>
                                  </p:stCondLst>
                                  <p:childTnLst>
                                    <p:animEffect transition="out" filter="blinds(horizontal)">
                                      <p:cBhvr>
                                        <p:cTn id="18" dur="500"/>
                                        <p:tgtEl>
                                          <p:spTgt spid="21"/>
                                        </p:tgtEl>
                                      </p:cBhvr>
                                    </p:animEffect>
                                    <p:set>
                                      <p:cBhvr>
                                        <p:cTn id="19" dur="1" fill="hold">
                                          <p:stCondLst>
                                            <p:cond delay="499"/>
                                          </p:stCondLst>
                                        </p:cTn>
                                        <p:tgtEl>
                                          <p:spTgt spid="21"/>
                                        </p:tgtEl>
                                        <p:attrNameLst>
                                          <p:attrName>style.visibility</p:attrName>
                                        </p:attrNameLst>
                                      </p:cBhvr>
                                      <p:to>
                                        <p:strVal val="hidden"/>
                                      </p:to>
                                    </p:set>
                                  </p:childTnLst>
                                </p:cTn>
                              </p:par>
                              <p:par>
                                <p:cTn id="20" presetID="3" presetClass="exit" presetSubtype="10" fill="hold" grpId="0" nodeType="withEffect">
                                  <p:stCondLst>
                                    <p:cond delay="0"/>
                                  </p:stCondLst>
                                  <p:childTnLst>
                                    <p:animEffect transition="out" filter="blinds(horizontal)">
                                      <p:cBhvr>
                                        <p:cTn id="21" dur="500"/>
                                        <p:tgtEl>
                                          <p:spTgt spid="22"/>
                                        </p:tgtEl>
                                      </p:cBhvr>
                                    </p:animEffect>
                                    <p:set>
                                      <p:cBhvr>
                                        <p:cTn id="22" dur="1" fill="hold">
                                          <p:stCondLst>
                                            <p:cond delay="499"/>
                                          </p:stCondLst>
                                        </p:cTn>
                                        <p:tgtEl>
                                          <p:spTgt spid="22"/>
                                        </p:tgtEl>
                                        <p:attrNameLst>
                                          <p:attrName>style.visibility</p:attrName>
                                        </p:attrNameLst>
                                      </p:cBhvr>
                                      <p:to>
                                        <p:strVal val="hidden"/>
                                      </p:to>
                                    </p:set>
                                  </p:childTnLst>
                                </p:cTn>
                              </p:par>
                              <p:par>
                                <p:cTn id="23" presetID="3" presetClass="exit" presetSubtype="10" fill="hold" grpId="0" nodeType="withEffect">
                                  <p:stCondLst>
                                    <p:cond delay="0"/>
                                  </p:stCondLst>
                                  <p:childTnLst>
                                    <p:animEffect transition="out" filter="blinds(horizontal)">
                                      <p:cBhvr>
                                        <p:cTn id="24" dur="500"/>
                                        <p:tgtEl>
                                          <p:spTgt spid="23"/>
                                        </p:tgtEl>
                                      </p:cBhvr>
                                    </p:animEffect>
                                    <p:set>
                                      <p:cBhvr>
                                        <p:cTn id="25" dur="1" fill="hold">
                                          <p:stCondLst>
                                            <p:cond delay="499"/>
                                          </p:stCondLst>
                                        </p:cTn>
                                        <p:tgtEl>
                                          <p:spTgt spid="23"/>
                                        </p:tgtEl>
                                        <p:attrNameLst>
                                          <p:attrName>style.visibility</p:attrName>
                                        </p:attrNameLst>
                                      </p:cBhvr>
                                      <p:to>
                                        <p:strVal val="hidden"/>
                                      </p:to>
                                    </p:set>
                                  </p:childTnLst>
                                </p:cTn>
                              </p:par>
                              <p:par>
                                <p:cTn id="26" presetID="3" presetClass="exit" presetSubtype="10" fill="hold" grpId="0" nodeType="withEffect">
                                  <p:stCondLst>
                                    <p:cond delay="0"/>
                                  </p:stCondLst>
                                  <p:childTnLst>
                                    <p:animEffect transition="out" filter="blinds(horizontal)">
                                      <p:cBhvr>
                                        <p:cTn id="27" dur="500"/>
                                        <p:tgtEl>
                                          <p:spTgt spid="24"/>
                                        </p:tgtEl>
                                      </p:cBhvr>
                                    </p:animEffect>
                                    <p:set>
                                      <p:cBhvr>
                                        <p:cTn id="28" dur="1" fill="hold">
                                          <p:stCondLst>
                                            <p:cond delay="499"/>
                                          </p:stCondLst>
                                        </p:cTn>
                                        <p:tgtEl>
                                          <p:spTgt spid="24"/>
                                        </p:tgtEl>
                                        <p:attrNameLst>
                                          <p:attrName>style.visibility</p:attrName>
                                        </p:attrNameLst>
                                      </p:cBhvr>
                                      <p:to>
                                        <p:strVal val="hidden"/>
                                      </p:to>
                                    </p:set>
                                  </p:childTnLst>
                                </p:cTn>
                              </p:par>
                              <p:par>
                                <p:cTn id="29" presetID="3" presetClass="exit" presetSubtype="10" fill="hold" grpId="0" nodeType="withEffect">
                                  <p:stCondLst>
                                    <p:cond delay="0"/>
                                  </p:stCondLst>
                                  <p:childTnLst>
                                    <p:animEffect transition="out" filter="blinds(horizontal)">
                                      <p:cBhvr>
                                        <p:cTn id="30" dur="500"/>
                                        <p:tgtEl>
                                          <p:spTgt spid="25"/>
                                        </p:tgtEl>
                                      </p:cBhvr>
                                    </p:animEffect>
                                    <p:set>
                                      <p:cBhvr>
                                        <p:cTn id="31" dur="1" fill="hold">
                                          <p:stCondLst>
                                            <p:cond delay="499"/>
                                          </p:stCondLst>
                                        </p:cTn>
                                        <p:tgtEl>
                                          <p:spTgt spid="25"/>
                                        </p:tgtEl>
                                        <p:attrNameLst>
                                          <p:attrName>style.visibility</p:attrName>
                                        </p:attrNameLst>
                                      </p:cBhvr>
                                      <p:to>
                                        <p:strVal val="hidden"/>
                                      </p:to>
                                    </p:set>
                                  </p:childTnLst>
                                </p:cTn>
                              </p:par>
                              <p:par>
                                <p:cTn id="32" presetID="3" presetClass="exit" presetSubtype="10" fill="hold" grpId="0" nodeType="withEffect">
                                  <p:stCondLst>
                                    <p:cond delay="0"/>
                                  </p:stCondLst>
                                  <p:childTnLst>
                                    <p:animEffect transition="out" filter="blinds(horizontal)">
                                      <p:cBhvr>
                                        <p:cTn id="33" dur="500"/>
                                        <p:tgtEl>
                                          <p:spTgt spid="26"/>
                                        </p:tgtEl>
                                      </p:cBhvr>
                                    </p:animEffect>
                                    <p:set>
                                      <p:cBhvr>
                                        <p:cTn id="34" dur="1" fill="hold">
                                          <p:stCondLst>
                                            <p:cond delay="499"/>
                                          </p:stCondLst>
                                        </p:cTn>
                                        <p:tgtEl>
                                          <p:spTgt spid="26"/>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27"/>
                                        </p:tgtEl>
                                      </p:cBhvr>
                                    </p:animEffect>
                                    <p:set>
                                      <p:cBhvr>
                                        <p:cTn id="37" dur="1" fill="hold">
                                          <p:stCondLst>
                                            <p:cond delay="499"/>
                                          </p:stCondLst>
                                        </p:cTn>
                                        <p:tgtEl>
                                          <p:spTgt spid="27"/>
                                        </p:tgtEl>
                                        <p:attrNameLst>
                                          <p:attrName>style.visibility</p:attrName>
                                        </p:attrNameLst>
                                      </p:cBhvr>
                                      <p:to>
                                        <p:strVal val="hidden"/>
                                      </p:to>
                                    </p:set>
                                  </p:childTnLst>
                                </p:cTn>
                              </p:par>
                              <p:par>
                                <p:cTn id="38" presetID="3" presetClass="exit" presetSubtype="10" fill="hold" grpId="0" nodeType="withEffect">
                                  <p:stCondLst>
                                    <p:cond delay="0"/>
                                  </p:stCondLst>
                                  <p:childTnLst>
                                    <p:animEffect transition="out" filter="blinds(horizontal)">
                                      <p:cBhvr>
                                        <p:cTn id="39" dur="500"/>
                                        <p:tgtEl>
                                          <p:spTgt spid="28"/>
                                        </p:tgtEl>
                                      </p:cBhvr>
                                    </p:animEffect>
                                    <p:set>
                                      <p:cBhvr>
                                        <p:cTn id="40" dur="1" fill="hold">
                                          <p:stCondLst>
                                            <p:cond delay="499"/>
                                          </p:stCondLst>
                                        </p:cTn>
                                        <p:tgtEl>
                                          <p:spTgt spid="28"/>
                                        </p:tgtEl>
                                        <p:attrNameLst>
                                          <p:attrName>style.visibility</p:attrName>
                                        </p:attrNameLst>
                                      </p:cBhvr>
                                      <p:to>
                                        <p:strVal val="hidden"/>
                                      </p:to>
                                    </p:set>
                                  </p:childTnLst>
                                </p:cTn>
                              </p:par>
                              <p:par>
                                <p:cTn id="41" presetID="3" presetClass="exit" presetSubtype="10" fill="hold" grpId="0" nodeType="withEffect">
                                  <p:stCondLst>
                                    <p:cond delay="0"/>
                                  </p:stCondLst>
                                  <p:childTnLst>
                                    <p:animEffect transition="out" filter="blinds(horizontal)">
                                      <p:cBhvr>
                                        <p:cTn id="42" dur="500"/>
                                        <p:tgtEl>
                                          <p:spTgt spid="29"/>
                                        </p:tgtEl>
                                      </p:cBhvr>
                                    </p:animEffect>
                                    <p:set>
                                      <p:cBhvr>
                                        <p:cTn id="43" dur="1" fill="hold">
                                          <p:stCondLst>
                                            <p:cond delay="499"/>
                                          </p:stCondLst>
                                        </p:cTn>
                                        <p:tgtEl>
                                          <p:spTgt spid="29"/>
                                        </p:tgtEl>
                                        <p:attrNameLst>
                                          <p:attrName>style.visibility</p:attrName>
                                        </p:attrNameLst>
                                      </p:cBhvr>
                                      <p:to>
                                        <p:strVal val="hidden"/>
                                      </p:to>
                                    </p:set>
                                  </p:childTnLst>
                                </p:cTn>
                              </p:par>
                              <p:par>
                                <p:cTn id="44" presetID="3" presetClass="exit" presetSubtype="10" fill="hold" grpId="0" nodeType="withEffect">
                                  <p:stCondLst>
                                    <p:cond delay="0"/>
                                  </p:stCondLst>
                                  <p:childTnLst>
                                    <p:animEffect transition="out" filter="blinds(horizontal)">
                                      <p:cBhvr>
                                        <p:cTn id="45" dur="500"/>
                                        <p:tgtEl>
                                          <p:spTgt spid="30"/>
                                        </p:tgtEl>
                                      </p:cBhvr>
                                    </p:animEffect>
                                    <p:set>
                                      <p:cBhvr>
                                        <p:cTn id="46" dur="1" fill="hold">
                                          <p:stCondLst>
                                            <p:cond delay="499"/>
                                          </p:stCondLst>
                                        </p:cTn>
                                        <p:tgtEl>
                                          <p:spTgt spid="30"/>
                                        </p:tgtEl>
                                        <p:attrNameLst>
                                          <p:attrName>style.visibility</p:attrName>
                                        </p:attrNameLst>
                                      </p:cBhvr>
                                      <p:to>
                                        <p:strVal val="hidden"/>
                                      </p:to>
                                    </p:set>
                                  </p:childTnLst>
                                </p:cTn>
                              </p:par>
                              <p:par>
                                <p:cTn id="47" presetID="3" presetClass="exit" presetSubtype="10" fill="hold" grpId="0" nodeType="withEffect">
                                  <p:stCondLst>
                                    <p:cond delay="0"/>
                                  </p:stCondLst>
                                  <p:childTnLst>
                                    <p:animEffect transition="out" filter="blinds(horizontal)">
                                      <p:cBhvr>
                                        <p:cTn id="48" dur="500"/>
                                        <p:tgtEl>
                                          <p:spTgt spid="31"/>
                                        </p:tgtEl>
                                      </p:cBhvr>
                                    </p:animEffect>
                                    <p:set>
                                      <p:cBhvr>
                                        <p:cTn id="49" dur="1" fill="hold">
                                          <p:stCondLst>
                                            <p:cond delay="499"/>
                                          </p:stCondLst>
                                        </p:cTn>
                                        <p:tgtEl>
                                          <p:spTgt spid="31"/>
                                        </p:tgtEl>
                                        <p:attrNameLst>
                                          <p:attrName>style.visibility</p:attrName>
                                        </p:attrNameLst>
                                      </p:cBhvr>
                                      <p:to>
                                        <p:strVal val="hidden"/>
                                      </p:to>
                                    </p:set>
                                  </p:childTnLst>
                                </p:cTn>
                              </p:par>
                              <p:par>
                                <p:cTn id="50" presetID="3" presetClass="exit" presetSubtype="10" fill="hold" grpId="0" nodeType="withEffect">
                                  <p:stCondLst>
                                    <p:cond delay="0"/>
                                  </p:stCondLst>
                                  <p:childTnLst>
                                    <p:animEffect transition="out" filter="blinds(horizontal)">
                                      <p:cBhvr>
                                        <p:cTn id="51" dur="500"/>
                                        <p:tgtEl>
                                          <p:spTgt spid="32"/>
                                        </p:tgtEl>
                                      </p:cBhvr>
                                    </p:animEffect>
                                    <p:set>
                                      <p:cBhvr>
                                        <p:cTn id="52" dur="1" fill="hold">
                                          <p:stCondLst>
                                            <p:cond delay="499"/>
                                          </p:stCondLst>
                                        </p:cTn>
                                        <p:tgtEl>
                                          <p:spTgt spid="32"/>
                                        </p:tgtEl>
                                        <p:attrNameLst>
                                          <p:attrName>style.visibility</p:attrName>
                                        </p:attrNameLst>
                                      </p:cBhvr>
                                      <p:to>
                                        <p:strVal val="hidden"/>
                                      </p:to>
                                    </p:set>
                                  </p:childTnLst>
                                </p:cTn>
                              </p:par>
                              <p:par>
                                <p:cTn id="53" presetID="3" presetClass="exit" presetSubtype="10" fill="hold" grpId="0" nodeType="withEffect">
                                  <p:stCondLst>
                                    <p:cond delay="0"/>
                                  </p:stCondLst>
                                  <p:childTnLst>
                                    <p:animEffect transition="out" filter="blinds(horizontal)">
                                      <p:cBhvr>
                                        <p:cTn id="54" dur="500"/>
                                        <p:tgtEl>
                                          <p:spTgt spid="33"/>
                                        </p:tgtEl>
                                      </p:cBhvr>
                                    </p:animEffect>
                                    <p:set>
                                      <p:cBhvr>
                                        <p:cTn id="55" dur="1" fill="hold">
                                          <p:stCondLst>
                                            <p:cond delay="499"/>
                                          </p:stCondLst>
                                        </p:cTn>
                                        <p:tgtEl>
                                          <p:spTgt spid="33"/>
                                        </p:tgtEl>
                                        <p:attrNameLst>
                                          <p:attrName>style.visibility</p:attrName>
                                        </p:attrNameLst>
                                      </p:cBhvr>
                                      <p:to>
                                        <p:strVal val="hidden"/>
                                      </p:to>
                                    </p:set>
                                  </p:childTnLst>
                                </p:cTn>
                              </p:par>
                              <p:par>
                                <p:cTn id="56" presetID="3" presetClass="exit" presetSubtype="10" fill="hold" nodeType="withEffect">
                                  <p:stCondLst>
                                    <p:cond delay="0"/>
                                  </p:stCondLst>
                                  <p:childTnLst>
                                    <p:animEffect transition="out" filter="blinds(horizontal)">
                                      <p:cBhvr>
                                        <p:cTn id="57" dur="500"/>
                                        <p:tgtEl>
                                          <p:spTgt spid="34"/>
                                        </p:tgtEl>
                                      </p:cBhvr>
                                    </p:animEffect>
                                    <p:set>
                                      <p:cBhvr>
                                        <p:cTn id="58" dur="1" fill="hold">
                                          <p:stCondLst>
                                            <p:cond delay="499"/>
                                          </p:stCondLst>
                                        </p:cTn>
                                        <p:tgtEl>
                                          <p:spTgt spid="3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P spid="27" grpId="0" animBg="1"/>
      <p:bldP spid="28" grpId="0" animBg="1"/>
      <p:bldP spid="29" grpId="0" animBg="1"/>
      <p:bldP spid="30" grpId="0" animBg="1"/>
      <p:bldP spid="31" grpId="0" animBg="1"/>
      <p:bldP spid="32" grpId="0" animBg="1"/>
      <p:bldP spid="33"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763000" cy="761999"/>
          </a:xfrm>
        </p:spPr>
        <p:txBody>
          <a:bodyPr/>
          <a:lstStyle/>
          <a:p>
            <a:r>
              <a:rPr lang="en-US" dirty="0" smtClean="0"/>
              <a:t>Eliminating Buffers in Local Routers</a:t>
            </a:r>
            <a:endParaRPr lang="en-US" dirty="0"/>
          </a:p>
        </p:txBody>
      </p:sp>
      <p:sp>
        <p:nvSpPr>
          <p:cNvPr id="3" name="Content Placeholder 2"/>
          <p:cNvSpPr>
            <a:spLocks noGrp="1"/>
          </p:cNvSpPr>
          <p:nvPr>
            <p:ph idx="1"/>
          </p:nvPr>
        </p:nvSpPr>
        <p:spPr>
          <a:xfrm>
            <a:off x="381000" y="1066800"/>
            <a:ext cx="8763000" cy="5638800"/>
          </a:xfrm>
        </p:spPr>
        <p:txBody>
          <a:bodyPr/>
          <a:lstStyle/>
          <a:p>
            <a:r>
              <a:rPr lang="en-US" dirty="0" smtClean="0"/>
              <a:t>Flits can enter the ring if the output is available</a:t>
            </a:r>
          </a:p>
          <a:p>
            <a:endParaRPr lang="en-US" dirty="0" smtClean="0"/>
          </a:p>
          <a:p>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14</a:t>
            </a:fld>
            <a:endParaRPr lang="en-US"/>
          </a:p>
        </p:txBody>
      </p:sp>
      <p:sp>
        <p:nvSpPr>
          <p:cNvPr id="5" name="Rectangle 4"/>
          <p:cNvSpPr/>
          <p:nvPr/>
        </p:nvSpPr>
        <p:spPr>
          <a:xfrm>
            <a:off x="2971800" y="2209800"/>
            <a:ext cx="3276600" cy="1828800"/>
          </a:xfrm>
          <a:prstGeom prst="rect">
            <a:avLst/>
          </a:prstGeom>
          <a:solidFill>
            <a:srgbClr val="92D050">
              <a:alpha val="19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2971800" y="4572000"/>
            <a:ext cx="32766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7" name="Down Arrow 6"/>
          <p:cNvSpPr/>
          <p:nvPr/>
        </p:nvSpPr>
        <p:spPr>
          <a:xfrm>
            <a:off x="4953000" y="4114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flipV="1">
            <a:off x="3886200" y="4114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ight Arrow 40"/>
          <p:cNvSpPr/>
          <p:nvPr/>
        </p:nvSpPr>
        <p:spPr>
          <a:xfrm>
            <a:off x="2819400" y="3276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ight Arrow 41"/>
          <p:cNvSpPr/>
          <p:nvPr/>
        </p:nvSpPr>
        <p:spPr>
          <a:xfrm>
            <a:off x="6096000" y="3276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ight Arrow 42"/>
          <p:cNvSpPr/>
          <p:nvPr/>
        </p:nvSpPr>
        <p:spPr>
          <a:xfrm rot="10800000">
            <a:off x="6096000" y="2819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ight Arrow 43"/>
          <p:cNvSpPr/>
          <p:nvPr/>
        </p:nvSpPr>
        <p:spPr>
          <a:xfrm rot="10800000">
            <a:off x="2819400" y="2819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6477000" y="2743200"/>
            <a:ext cx="838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East</a:t>
            </a:r>
            <a:endParaRPr lang="en-US" dirty="0">
              <a:solidFill>
                <a:schemeClr val="tx1"/>
              </a:solidFill>
            </a:endParaRPr>
          </a:p>
        </p:txBody>
      </p:sp>
      <p:sp>
        <p:nvSpPr>
          <p:cNvPr id="46" name="Rectangle 45"/>
          <p:cNvSpPr/>
          <p:nvPr/>
        </p:nvSpPr>
        <p:spPr>
          <a:xfrm>
            <a:off x="1905000" y="2743200"/>
            <a:ext cx="838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West</a:t>
            </a:r>
            <a:endParaRPr lang="en-US" dirty="0">
              <a:solidFill>
                <a:schemeClr val="tx1"/>
              </a:solidFill>
            </a:endParaRPr>
          </a:p>
        </p:txBody>
      </p:sp>
      <p:sp>
        <p:nvSpPr>
          <p:cNvPr id="24" name="Trapezoid 23"/>
          <p:cNvSpPr/>
          <p:nvPr/>
        </p:nvSpPr>
        <p:spPr>
          <a:xfrm rot="16200000">
            <a:off x="3467100" y="2857500"/>
            <a:ext cx="533400" cy="152400"/>
          </a:xfrm>
          <a:prstGeom prst="trapezoid">
            <a:avLst>
              <a:gd name="adj" fmla="val 63889"/>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6" name="Straight Connector 25"/>
          <p:cNvCxnSpPr>
            <a:stCxn id="43" idx="3"/>
          </p:cNvCxnSpPr>
          <p:nvPr/>
        </p:nvCxnSpPr>
        <p:spPr>
          <a:xfrm flipH="1">
            <a:off x="3810000" y="2895600"/>
            <a:ext cx="228600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28" name="Trapezoid 27"/>
          <p:cNvSpPr/>
          <p:nvPr/>
        </p:nvSpPr>
        <p:spPr>
          <a:xfrm rot="5400000">
            <a:off x="5219700" y="3314700"/>
            <a:ext cx="533400" cy="152400"/>
          </a:xfrm>
          <a:prstGeom prst="trapezoid">
            <a:avLst>
              <a:gd name="adj" fmla="val 63889"/>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9" name="Straight Connector 28"/>
          <p:cNvCxnSpPr/>
          <p:nvPr/>
        </p:nvCxnSpPr>
        <p:spPr>
          <a:xfrm flipH="1">
            <a:off x="3124200" y="3352800"/>
            <a:ext cx="2286000" cy="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30" name="Rectangle 29"/>
          <p:cNvSpPr/>
          <p:nvPr/>
        </p:nvSpPr>
        <p:spPr>
          <a:xfrm>
            <a:off x="4800600" y="2819400"/>
            <a:ext cx="1524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5105400" y="3276600"/>
            <a:ext cx="1524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2" name="Straight Connector 31"/>
          <p:cNvCxnSpPr/>
          <p:nvPr/>
        </p:nvCxnSpPr>
        <p:spPr>
          <a:xfrm flipH="1">
            <a:off x="3124200" y="28956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61" name="Group 60"/>
          <p:cNvGrpSpPr/>
          <p:nvPr/>
        </p:nvGrpSpPr>
        <p:grpSpPr>
          <a:xfrm>
            <a:off x="3810000" y="3505200"/>
            <a:ext cx="1600200" cy="457200"/>
            <a:chOff x="3581400" y="3505200"/>
            <a:chExt cx="1828800" cy="304800"/>
          </a:xfrm>
        </p:grpSpPr>
        <p:cxnSp>
          <p:nvCxnSpPr>
            <p:cNvPr id="34" name="Straight Connector 33"/>
            <p:cNvCxnSpPr/>
            <p:nvPr/>
          </p:nvCxnSpPr>
          <p:spPr>
            <a:xfrm flipH="1">
              <a:off x="3581400" y="3505200"/>
              <a:ext cx="1828800" cy="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3581400" y="35052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60" name="Group 59"/>
          <p:cNvGrpSpPr/>
          <p:nvPr/>
        </p:nvGrpSpPr>
        <p:grpSpPr>
          <a:xfrm>
            <a:off x="3810000" y="3124200"/>
            <a:ext cx="304800" cy="838200"/>
            <a:chOff x="3810000" y="3124200"/>
            <a:chExt cx="457200" cy="685800"/>
          </a:xfrm>
        </p:grpSpPr>
        <p:cxnSp>
          <p:nvCxnSpPr>
            <p:cNvPr id="39" name="Straight Connector 38"/>
            <p:cNvCxnSpPr/>
            <p:nvPr/>
          </p:nvCxnSpPr>
          <p:spPr>
            <a:xfrm flipV="1">
              <a:off x="4267200" y="3124200"/>
              <a:ext cx="0" cy="685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flipH="1">
              <a:off x="3810000" y="3124200"/>
              <a:ext cx="45720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a:xfrm flipH="1">
            <a:off x="5562600" y="33528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flipV="1">
            <a:off x="4876800" y="2971800"/>
            <a:ext cx="0" cy="99060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flipV="1">
            <a:off x="5181600" y="3429000"/>
            <a:ext cx="0" cy="53340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55" name="TextBox 54"/>
          <p:cNvSpPr txBox="1"/>
          <p:nvPr/>
        </p:nvSpPr>
        <p:spPr>
          <a:xfrm>
            <a:off x="4572000" y="2438400"/>
            <a:ext cx="990600" cy="369332"/>
          </a:xfrm>
          <a:prstGeom prst="rect">
            <a:avLst/>
          </a:prstGeom>
          <a:noFill/>
        </p:spPr>
        <p:txBody>
          <a:bodyPr wrap="square" rtlCol="0">
            <a:spAutoFit/>
          </a:bodyPr>
          <a:lstStyle/>
          <a:p>
            <a:r>
              <a:rPr lang="en-US" dirty="0" smtClean="0"/>
              <a:t>Ejector</a:t>
            </a:r>
            <a:endParaRPr lang="en-US" dirty="0"/>
          </a:p>
        </p:txBody>
      </p:sp>
      <p:sp>
        <p:nvSpPr>
          <p:cNvPr id="36" name="TextBox 35"/>
          <p:cNvSpPr txBox="1"/>
          <p:nvPr/>
        </p:nvSpPr>
        <p:spPr>
          <a:xfrm>
            <a:off x="6495596" y="4003357"/>
            <a:ext cx="1436419" cy="492443"/>
          </a:xfrm>
          <a:prstGeom prst="rect">
            <a:avLst/>
          </a:prstGeom>
          <a:noFill/>
        </p:spPr>
        <p:txBody>
          <a:bodyPr wrap="none" rtlCol="0">
            <a:spAutoFit/>
          </a:bodyPr>
          <a:lstStyle/>
          <a:p>
            <a:r>
              <a:rPr lang="en-US" sz="2600" b="1" dirty="0" smtClean="0">
                <a:solidFill>
                  <a:srgbClr val="0066FF"/>
                </a:solidFill>
                <a:latin typeface="+mj-lt"/>
              </a:rPr>
              <a:t>No Buffer</a:t>
            </a:r>
            <a:endParaRPr lang="en-US" sz="2600" b="1" dirty="0">
              <a:solidFill>
                <a:srgbClr val="0066FF"/>
              </a:solidFill>
              <a:latin typeface="+mj-lt"/>
            </a:endParaRPr>
          </a:p>
        </p:txBody>
      </p:sp>
      <p:sp>
        <p:nvSpPr>
          <p:cNvPr id="38" name="TextBox 37"/>
          <p:cNvSpPr txBox="1"/>
          <p:nvPr/>
        </p:nvSpPr>
        <p:spPr>
          <a:xfrm>
            <a:off x="6495596" y="4612957"/>
            <a:ext cx="2438360" cy="492443"/>
          </a:xfrm>
          <a:prstGeom prst="rect">
            <a:avLst/>
          </a:prstGeom>
          <a:noFill/>
        </p:spPr>
        <p:txBody>
          <a:bodyPr wrap="none" rtlCol="0">
            <a:spAutoFit/>
          </a:bodyPr>
          <a:lstStyle/>
          <a:p>
            <a:r>
              <a:rPr lang="en-US" sz="2600" b="1" dirty="0" smtClean="0">
                <a:solidFill>
                  <a:srgbClr val="0066FF"/>
                </a:solidFill>
                <a:latin typeface="+mj-lt"/>
              </a:rPr>
              <a:t>Simpler Crossbar</a:t>
            </a:r>
            <a:endParaRPr lang="en-US" sz="2600" b="1" dirty="0">
              <a:solidFill>
                <a:srgbClr val="0066FF"/>
              </a:solidFill>
              <a:latin typeface="+mj-lt"/>
            </a:endParaRPr>
          </a:p>
        </p:txBody>
      </p:sp>
      <p:pic>
        <p:nvPicPr>
          <p:cNvPr id="35" name="Picture 3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blinds(horizontal)">
                                      <p:cBhvr>
                                        <p:cTn id="7" dur="500"/>
                                        <p:tgtEl>
                                          <p:spTgt spid="26"/>
                                        </p:tgtEl>
                                      </p:cBhvr>
                                    </p:animEffect>
                                  </p:childTnLst>
                                </p:cTn>
                              </p:par>
                              <p:par>
                                <p:cTn id="8" presetID="3" presetClass="entr" presetSubtype="10" fill="hold" nodeType="withEffect">
                                  <p:stCondLst>
                                    <p:cond delay="0"/>
                                  </p:stCondLst>
                                  <p:childTnLst>
                                    <p:set>
                                      <p:cBhvr>
                                        <p:cTn id="9" dur="1" fill="hold">
                                          <p:stCondLst>
                                            <p:cond delay="0"/>
                                          </p:stCondLst>
                                        </p:cTn>
                                        <p:tgtEl>
                                          <p:spTgt spid="29"/>
                                        </p:tgtEl>
                                        <p:attrNameLst>
                                          <p:attrName>style.visibility</p:attrName>
                                        </p:attrNameLst>
                                      </p:cBhvr>
                                      <p:to>
                                        <p:strVal val="visible"/>
                                      </p:to>
                                    </p:set>
                                    <p:animEffect transition="in" filter="blinds(horizontal)">
                                      <p:cBhvr>
                                        <p:cTn id="10" dur="500"/>
                                        <p:tgtEl>
                                          <p:spTgt spid="29"/>
                                        </p:tgtEl>
                                      </p:cBhvr>
                                    </p:animEffec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0"/>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61"/>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3" presetClass="entr" presetSubtype="10" fill="hold" grpId="0" nodeType="clickEffect">
                                  <p:stCondLst>
                                    <p:cond delay="0"/>
                                  </p:stCondLst>
                                  <p:childTnLst>
                                    <p:set>
                                      <p:cBhvr>
                                        <p:cTn id="20" dur="1" fill="hold">
                                          <p:stCondLst>
                                            <p:cond delay="0"/>
                                          </p:stCondLst>
                                        </p:cTn>
                                        <p:tgtEl>
                                          <p:spTgt spid="28"/>
                                        </p:tgtEl>
                                        <p:attrNameLst>
                                          <p:attrName>style.visibility</p:attrName>
                                        </p:attrNameLst>
                                      </p:cBhvr>
                                      <p:to>
                                        <p:strVal val="visible"/>
                                      </p:to>
                                    </p:set>
                                    <p:animEffect transition="in" filter="blinds(horizontal)">
                                      <p:cBhvr>
                                        <p:cTn id="21" dur="500"/>
                                        <p:tgtEl>
                                          <p:spTgt spid="28"/>
                                        </p:tgtEl>
                                      </p:cBhvr>
                                    </p:animEffect>
                                  </p:childTnLst>
                                </p:cTn>
                              </p:par>
                              <p:par>
                                <p:cTn id="22" presetID="3" presetClass="entr" presetSubtype="10" fill="hold" grpId="0" nodeType="withEffect">
                                  <p:stCondLst>
                                    <p:cond delay="0"/>
                                  </p:stCondLst>
                                  <p:childTnLst>
                                    <p:set>
                                      <p:cBhvr>
                                        <p:cTn id="23" dur="1" fill="hold">
                                          <p:stCondLst>
                                            <p:cond delay="0"/>
                                          </p:stCondLst>
                                        </p:cTn>
                                        <p:tgtEl>
                                          <p:spTgt spid="24"/>
                                        </p:tgtEl>
                                        <p:attrNameLst>
                                          <p:attrName>style.visibility</p:attrName>
                                        </p:attrNameLst>
                                      </p:cBhvr>
                                      <p:to>
                                        <p:strVal val="visible"/>
                                      </p:to>
                                    </p:set>
                                    <p:animEffect transition="in" filter="blinds(horizontal)">
                                      <p:cBhvr>
                                        <p:cTn id="24" dur="500"/>
                                        <p:tgtEl>
                                          <p:spTgt spid="24"/>
                                        </p:tgtEl>
                                      </p:cBhvr>
                                    </p:animEffect>
                                  </p:childTnLst>
                                </p:cTn>
                              </p:par>
                              <p:par>
                                <p:cTn id="25" presetID="3" presetClass="entr" presetSubtype="10" fill="hold" nodeType="withEffect">
                                  <p:stCondLst>
                                    <p:cond delay="0"/>
                                  </p:stCondLst>
                                  <p:childTnLst>
                                    <p:set>
                                      <p:cBhvr>
                                        <p:cTn id="26" dur="1" fill="hold">
                                          <p:stCondLst>
                                            <p:cond delay="0"/>
                                          </p:stCondLst>
                                        </p:cTn>
                                        <p:tgtEl>
                                          <p:spTgt spid="32"/>
                                        </p:tgtEl>
                                        <p:attrNameLst>
                                          <p:attrName>style.visibility</p:attrName>
                                        </p:attrNameLst>
                                      </p:cBhvr>
                                      <p:to>
                                        <p:strVal val="visible"/>
                                      </p:to>
                                    </p:set>
                                    <p:animEffect transition="in" filter="blinds(horizontal)">
                                      <p:cBhvr>
                                        <p:cTn id="27" dur="500"/>
                                        <p:tgtEl>
                                          <p:spTgt spid="32"/>
                                        </p:tgtEl>
                                      </p:cBhvr>
                                    </p:animEffect>
                                  </p:childTnLst>
                                </p:cTn>
                              </p:par>
                              <p:par>
                                <p:cTn id="28" presetID="3" presetClass="entr" presetSubtype="10" fill="hold" nodeType="withEffect">
                                  <p:stCondLst>
                                    <p:cond delay="0"/>
                                  </p:stCondLst>
                                  <p:childTnLst>
                                    <p:set>
                                      <p:cBhvr>
                                        <p:cTn id="29" dur="1" fill="hold">
                                          <p:stCondLst>
                                            <p:cond delay="0"/>
                                          </p:stCondLst>
                                        </p:cTn>
                                        <p:tgtEl>
                                          <p:spTgt spid="50"/>
                                        </p:tgtEl>
                                        <p:attrNameLst>
                                          <p:attrName>style.visibility</p:attrName>
                                        </p:attrNameLst>
                                      </p:cBhvr>
                                      <p:to>
                                        <p:strVal val="visible"/>
                                      </p:to>
                                    </p:set>
                                    <p:animEffect transition="in" filter="blinds(horizontal)">
                                      <p:cBhvr>
                                        <p:cTn id="30" dur="500"/>
                                        <p:tgtEl>
                                          <p:spTgt spid="50"/>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nodeType="clickEffect">
                                  <p:stCondLst>
                                    <p:cond delay="0"/>
                                  </p:stCondLst>
                                  <p:childTnLst>
                                    <p:set>
                                      <p:cBhvr>
                                        <p:cTn id="34" dur="1" fill="hold">
                                          <p:stCondLst>
                                            <p:cond delay="0"/>
                                          </p:stCondLst>
                                        </p:cTn>
                                        <p:tgtEl>
                                          <p:spTgt spid="51"/>
                                        </p:tgtEl>
                                        <p:attrNameLst>
                                          <p:attrName>style.visibility</p:attrName>
                                        </p:attrNameLst>
                                      </p:cBhvr>
                                      <p:to>
                                        <p:strVal val="visible"/>
                                      </p:to>
                                    </p:set>
                                    <p:animEffect transition="in" filter="blinds(horizontal)">
                                      <p:cBhvr>
                                        <p:cTn id="35" dur="500"/>
                                        <p:tgtEl>
                                          <p:spTgt spid="51"/>
                                        </p:tgtEl>
                                      </p:cBhvr>
                                    </p:animEffect>
                                  </p:childTnLst>
                                </p:cTn>
                              </p:par>
                              <p:par>
                                <p:cTn id="36" presetID="3" presetClass="entr" presetSubtype="10" fill="hold" nodeType="withEffect">
                                  <p:stCondLst>
                                    <p:cond delay="0"/>
                                  </p:stCondLst>
                                  <p:childTnLst>
                                    <p:set>
                                      <p:cBhvr>
                                        <p:cTn id="37" dur="1" fill="hold">
                                          <p:stCondLst>
                                            <p:cond delay="0"/>
                                          </p:stCondLst>
                                        </p:cTn>
                                        <p:tgtEl>
                                          <p:spTgt spid="52"/>
                                        </p:tgtEl>
                                        <p:attrNameLst>
                                          <p:attrName>style.visibility</p:attrName>
                                        </p:attrNameLst>
                                      </p:cBhvr>
                                      <p:to>
                                        <p:strVal val="visible"/>
                                      </p:to>
                                    </p:set>
                                    <p:animEffect transition="in" filter="blinds(horizontal)">
                                      <p:cBhvr>
                                        <p:cTn id="38" dur="500"/>
                                        <p:tgtEl>
                                          <p:spTgt spid="52"/>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30"/>
                                        </p:tgtEl>
                                        <p:attrNameLst>
                                          <p:attrName>style.visibility</p:attrName>
                                        </p:attrNameLst>
                                      </p:cBhvr>
                                      <p:to>
                                        <p:strVal val="visible"/>
                                      </p:to>
                                    </p:set>
                                    <p:animEffect transition="in" filter="blinds(horizontal)">
                                      <p:cBhvr>
                                        <p:cTn id="41" dur="500"/>
                                        <p:tgtEl>
                                          <p:spTgt spid="30"/>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55"/>
                                        </p:tgtEl>
                                        <p:attrNameLst>
                                          <p:attrName>style.visibility</p:attrName>
                                        </p:attrNameLst>
                                      </p:cBhvr>
                                      <p:to>
                                        <p:strVal val="visible"/>
                                      </p:to>
                                    </p:set>
                                    <p:animEffect transition="in" filter="blinds(horizontal)">
                                      <p:cBhvr>
                                        <p:cTn id="44" dur="500"/>
                                        <p:tgtEl>
                                          <p:spTgt spid="55"/>
                                        </p:tgtEl>
                                      </p:cBhvr>
                                    </p:animEffect>
                                  </p:childTnLst>
                                </p:cTn>
                              </p:par>
                              <p:par>
                                <p:cTn id="45" presetID="3" presetClass="entr" presetSubtype="10" fill="hold" grpId="0" nodeType="withEffect">
                                  <p:stCondLst>
                                    <p:cond delay="0"/>
                                  </p:stCondLst>
                                  <p:childTnLst>
                                    <p:set>
                                      <p:cBhvr>
                                        <p:cTn id="46" dur="1" fill="hold">
                                          <p:stCondLst>
                                            <p:cond delay="0"/>
                                          </p:stCondLst>
                                        </p:cTn>
                                        <p:tgtEl>
                                          <p:spTgt spid="31"/>
                                        </p:tgtEl>
                                        <p:attrNameLst>
                                          <p:attrName>style.visibility</p:attrName>
                                        </p:attrNameLst>
                                      </p:cBhvr>
                                      <p:to>
                                        <p:strVal val="visible"/>
                                      </p:to>
                                    </p:set>
                                    <p:animEffect transition="in" filter="blinds(horizontal)">
                                      <p:cBhvr>
                                        <p:cTn id="47" dur="500"/>
                                        <p:tgtEl>
                                          <p:spTgt spid="31"/>
                                        </p:tgtEl>
                                      </p:cBhvr>
                                    </p:animEffec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36"/>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24" grpId="0" animBg="1"/>
      <p:bldP spid="28" grpId="0" animBg="1"/>
      <p:bldP spid="30" grpId="0" animBg="1"/>
      <p:bldP spid="31" grpId="0" animBg="1"/>
      <p:bldP spid="55" grpId="0"/>
      <p:bldP spid="36" grpId="0"/>
      <p:bldP spid="3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Deflection Routing</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15</a:t>
            </a:fld>
            <a:endParaRPr lang="en-US"/>
          </a:p>
        </p:txBody>
      </p:sp>
      <p:sp>
        <p:nvSpPr>
          <p:cNvPr id="5" name="Rectangle 4"/>
          <p:cNvSpPr/>
          <p:nvPr/>
        </p:nvSpPr>
        <p:spPr>
          <a:xfrm>
            <a:off x="2971800" y="2209800"/>
            <a:ext cx="3276600" cy="1828800"/>
          </a:xfrm>
          <a:prstGeom prst="rect">
            <a:avLst/>
          </a:prstGeom>
          <a:solidFill>
            <a:srgbClr val="92D050">
              <a:alpha val="19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p:nvSpPr>
        <p:spPr>
          <a:xfrm>
            <a:off x="2971800" y="4572000"/>
            <a:ext cx="32766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Core</a:t>
            </a:r>
            <a:endParaRPr lang="en-US" dirty="0">
              <a:solidFill>
                <a:schemeClr val="tx1"/>
              </a:solidFill>
            </a:endParaRPr>
          </a:p>
        </p:txBody>
      </p:sp>
      <p:sp>
        <p:nvSpPr>
          <p:cNvPr id="7" name="Down Arrow 6"/>
          <p:cNvSpPr/>
          <p:nvPr/>
        </p:nvSpPr>
        <p:spPr>
          <a:xfrm>
            <a:off x="4953000" y="4114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Down Arrow 7"/>
          <p:cNvSpPr/>
          <p:nvPr/>
        </p:nvSpPr>
        <p:spPr>
          <a:xfrm flipV="1">
            <a:off x="3886200" y="41148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ight Arrow 8"/>
          <p:cNvSpPr/>
          <p:nvPr/>
        </p:nvSpPr>
        <p:spPr>
          <a:xfrm>
            <a:off x="2819400" y="3276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ight Arrow 9"/>
          <p:cNvSpPr/>
          <p:nvPr/>
        </p:nvSpPr>
        <p:spPr>
          <a:xfrm>
            <a:off x="6096000" y="32766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rot="10800000">
            <a:off x="6096000" y="2819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ight Arrow 11"/>
          <p:cNvSpPr/>
          <p:nvPr/>
        </p:nvSpPr>
        <p:spPr>
          <a:xfrm rot="10800000">
            <a:off x="2819400" y="2819400"/>
            <a:ext cx="304800" cy="1524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6477000" y="2743200"/>
            <a:ext cx="838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East</a:t>
            </a:r>
            <a:endParaRPr lang="en-US" dirty="0">
              <a:solidFill>
                <a:schemeClr val="tx1"/>
              </a:solidFill>
            </a:endParaRPr>
          </a:p>
        </p:txBody>
      </p:sp>
      <p:sp>
        <p:nvSpPr>
          <p:cNvPr id="14" name="Rectangle 13"/>
          <p:cNvSpPr/>
          <p:nvPr/>
        </p:nvSpPr>
        <p:spPr>
          <a:xfrm>
            <a:off x="1905000" y="2743200"/>
            <a:ext cx="838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West</a:t>
            </a:r>
            <a:endParaRPr lang="en-US" dirty="0">
              <a:solidFill>
                <a:schemeClr val="tx1"/>
              </a:solidFill>
            </a:endParaRPr>
          </a:p>
        </p:txBody>
      </p:sp>
      <p:sp>
        <p:nvSpPr>
          <p:cNvPr id="15" name="Trapezoid 14"/>
          <p:cNvSpPr/>
          <p:nvPr/>
        </p:nvSpPr>
        <p:spPr>
          <a:xfrm rot="16200000">
            <a:off x="3467100" y="2857500"/>
            <a:ext cx="533400" cy="152400"/>
          </a:xfrm>
          <a:prstGeom prst="trapezoid">
            <a:avLst>
              <a:gd name="adj" fmla="val 63889"/>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6" name="Straight Connector 15"/>
          <p:cNvCxnSpPr>
            <a:stCxn id="11" idx="3"/>
          </p:cNvCxnSpPr>
          <p:nvPr/>
        </p:nvCxnSpPr>
        <p:spPr>
          <a:xfrm flipH="1">
            <a:off x="3810000" y="2895600"/>
            <a:ext cx="228600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7" name="Trapezoid 16"/>
          <p:cNvSpPr/>
          <p:nvPr/>
        </p:nvSpPr>
        <p:spPr>
          <a:xfrm rot="5400000">
            <a:off x="5219700" y="3314700"/>
            <a:ext cx="533400" cy="152400"/>
          </a:xfrm>
          <a:prstGeom prst="trapezoid">
            <a:avLst>
              <a:gd name="adj" fmla="val 63889"/>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flipH="1">
            <a:off x="3124200" y="3352800"/>
            <a:ext cx="2286000" cy="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4800600" y="2819400"/>
            <a:ext cx="1524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105400" y="3276600"/>
            <a:ext cx="1524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Connector 20"/>
          <p:cNvCxnSpPr/>
          <p:nvPr/>
        </p:nvCxnSpPr>
        <p:spPr>
          <a:xfrm flipH="1">
            <a:off x="3124200" y="28956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nvGrpSpPr>
          <p:cNvPr id="22" name="Group 21"/>
          <p:cNvGrpSpPr/>
          <p:nvPr/>
        </p:nvGrpSpPr>
        <p:grpSpPr>
          <a:xfrm>
            <a:off x="3810000" y="3505200"/>
            <a:ext cx="1600200" cy="457200"/>
            <a:chOff x="3581400" y="3505200"/>
            <a:chExt cx="1828800" cy="304800"/>
          </a:xfrm>
        </p:grpSpPr>
        <p:cxnSp>
          <p:nvCxnSpPr>
            <p:cNvPr id="23" name="Straight Connector 22"/>
            <p:cNvCxnSpPr/>
            <p:nvPr/>
          </p:nvCxnSpPr>
          <p:spPr>
            <a:xfrm flipH="1">
              <a:off x="3581400" y="3505200"/>
              <a:ext cx="1828800" cy="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3581400" y="3505200"/>
              <a:ext cx="0" cy="304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p:nvGrpSpPr>
        <p:grpSpPr>
          <a:xfrm>
            <a:off x="3810000" y="3124200"/>
            <a:ext cx="304800" cy="838200"/>
            <a:chOff x="3810000" y="3124200"/>
            <a:chExt cx="457200" cy="685800"/>
          </a:xfrm>
        </p:grpSpPr>
        <p:cxnSp>
          <p:nvCxnSpPr>
            <p:cNvPr id="26" name="Straight Connector 25"/>
            <p:cNvCxnSpPr/>
            <p:nvPr/>
          </p:nvCxnSpPr>
          <p:spPr>
            <a:xfrm flipV="1">
              <a:off x="4267200" y="3124200"/>
              <a:ext cx="0" cy="68580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flipH="1">
              <a:off x="3810000" y="3124200"/>
              <a:ext cx="457200" cy="0"/>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grpSp>
      <p:cxnSp>
        <p:nvCxnSpPr>
          <p:cNvPr id="28" name="Straight Connector 27"/>
          <p:cNvCxnSpPr/>
          <p:nvPr/>
        </p:nvCxnSpPr>
        <p:spPr>
          <a:xfrm flipH="1">
            <a:off x="5562600" y="3352800"/>
            <a:ext cx="533400" cy="0"/>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4876800" y="2971800"/>
            <a:ext cx="0" cy="99060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flipV="1">
            <a:off x="5181600" y="3429000"/>
            <a:ext cx="0" cy="53340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sp>
        <p:nvSpPr>
          <p:cNvPr id="31" name="TextBox 30"/>
          <p:cNvSpPr txBox="1"/>
          <p:nvPr/>
        </p:nvSpPr>
        <p:spPr>
          <a:xfrm>
            <a:off x="4572000" y="2438400"/>
            <a:ext cx="990600" cy="369332"/>
          </a:xfrm>
          <a:prstGeom prst="rect">
            <a:avLst/>
          </a:prstGeom>
          <a:noFill/>
        </p:spPr>
        <p:txBody>
          <a:bodyPr wrap="square" rtlCol="0">
            <a:spAutoFit/>
          </a:bodyPr>
          <a:lstStyle/>
          <a:p>
            <a:r>
              <a:rPr lang="en-US" dirty="0" smtClean="0"/>
              <a:t>Ejector</a:t>
            </a:r>
            <a:endParaRPr lang="en-US" dirty="0"/>
          </a:p>
        </p:txBody>
      </p:sp>
      <p:sp>
        <p:nvSpPr>
          <p:cNvPr id="32" name="Rectangle 31"/>
          <p:cNvSpPr/>
          <p:nvPr/>
        </p:nvSpPr>
        <p:spPr>
          <a:xfrm>
            <a:off x="3733800" y="40386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400800" y="27432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TextBox 33"/>
          <p:cNvSpPr txBox="1"/>
          <p:nvPr/>
        </p:nvSpPr>
        <p:spPr>
          <a:xfrm>
            <a:off x="2492383" y="3657600"/>
            <a:ext cx="1089017" cy="369332"/>
          </a:xfrm>
          <a:prstGeom prst="rect">
            <a:avLst/>
          </a:prstGeom>
          <a:solidFill>
            <a:srgbClr val="FF7C80"/>
          </a:solidFill>
          <a:ln w="25400">
            <a:solidFill>
              <a:srgbClr val="FF0000"/>
            </a:solidFill>
          </a:ln>
        </p:spPr>
        <p:txBody>
          <a:bodyPr wrap="none" rtlCol="0">
            <a:spAutoFit/>
          </a:bodyPr>
          <a:lstStyle/>
          <a:p>
            <a:pPr algn="ctr"/>
            <a:r>
              <a:rPr lang="en-US" dirty="0" smtClean="0"/>
              <a:t>Deflected</a:t>
            </a:r>
            <a:endParaRPr lang="en-US" dirty="0"/>
          </a:p>
        </p:txBody>
      </p:sp>
      <p:pic>
        <p:nvPicPr>
          <p:cNvPr id="36" name="Picture 3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1" nodeType="clickEffect">
                                  <p:stCondLst>
                                    <p:cond delay="0"/>
                                  </p:stCondLst>
                                  <p:childTnLst>
                                    <p:set>
                                      <p:cBhvr>
                                        <p:cTn id="6" dur="1" fill="hold">
                                          <p:stCondLst>
                                            <p:cond delay="0"/>
                                          </p:stCondLst>
                                        </p:cTn>
                                        <p:tgtEl>
                                          <p:spTgt spid="33"/>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3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35" presetClass="path" presetSubtype="0" accel="50000" decel="50000" fill="hold" grpId="2" nodeType="clickEffect">
                                  <p:stCondLst>
                                    <p:cond delay="0"/>
                                  </p:stCondLst>
                                  <p:childTnLst>
                                    <p:animMotion origin="layout" path="M -3.33333E-6 3.33333E-6 L -0.4375 3.33333E-6 " pathEditMode="relative" rAng="0" ptsTypes="AA">
                                      <p:cBhvr>
                                        <p:cTn id="12" dur="2000" fill="hold"/>
                                        <p:tgtEl>
                                          <p:spTgt spid="33"/>
                                        </p:tgtEl>
                                        <p:attrNameLst>
                                          <p:attrName>ppt_x</p:attrName>
                                          <p:attrName>ppt_y</p:attrName>
                                        </p:attrNameLst>
                                      </p:cBhvr>
                                      <p:rCtr x="-219" y="0"/>
                                    </p:animMotion>
                                  </p:childTnLst>
                                </p:cTn>
                              </p:par>
                              <p:par>
                                <p:cTn id="13" presetID="57" presetClass="path" presetSubtype="0" accel="50000" decel="50000" fill="hold" grpId="2" nodeType="withEffect">
                                  <p:stCondLst>
                                    <p:cond delay="0"/>
                                  </p:stCondLst>
                                  <p:childTnLst>
                                    <p:animMotion origin="layout" path="M 0.0125 -0.00555 L 0.0125 -0.09722 C 0.0125 -0.13866 0.08941 -0.18889 0.15208 -0.18889 L 0.29166 -0.18889 " pathEditMode="relative" rAng="0" ptsTypes="FfFF">
                                      <p:cBhvr>
                                        <p:cTn id="14" dur="2000" fill="hold"/>
                                        <p:tgtEl>
                                          <p:spTgt spid="32"/>
                                        </p:tgtEl>
                                        <p:attrNameLst>
                                          <p:attrName>ppt_x</p:attrName>
                                          <p:attrName>ppt_y</p:attrName>
                                        </p:attrNameLst>
                                      </p:cBhvr>
                                      <p:rCtr x="140" y="-92"/>
                                    </p:animMotion>
                                  </p:childTnLst>
                                </p:cTn>
                              </p:par>
                              <p:par>
                                <p:cTn id="15" presetID="1" presetClass="entr" presetSubtype="0" fill="hold" grpId="0" nodeType="withEffect">
                                  <p:stCondLst>
                                    <p:cond delay="0"/>
                                  </p:stCondLst>
                                  <p:childTnLst>
                                    <p:set>
                                      <p:cBhvr>
                                        <p:cTn id="16" dur="1" fill="hold">
                                          <p:stCondLst>
                                            <p:cond delay="0"/>
                                          </p:stCondLst>
                                        </p:cTn>
                                        <p:tgtEl>
                                          <p:spTgt spid="34"/>
                                        </p:tgtEl>
                                        <p:attrNameLst>
                                          <p:attrName>style.visibility</p:attrName>
                                        </p:attrNameLst>
                                      </p:cBhvr>
                                      <p:to>
                                        <p:strVal val="visible"/>
                                      </p:to>
                                    </p:set>
                                  </p:childTnLst>
                                </p:cTn>
                              </p:par>
                            </p:childTnLst>
                          </p:cTn>
                        </p:par>
                        <p:par>
                          <p:cTn id="17" fill="hold">
                            <p:stCondLst>
                              <p:cond delay="2000"/>
                            </p:stCondLst>
                            <p:childTnLst>
                              <p:par>
                                <p:cTn id="18" presetID="3" presetClass="exit" presetSubtype="10" fill="hold" grpId="3" nodeType="afterEffect">
                                  <p:stCondLst>
                                    <p:cond delay="0"/>
                                  </p:stCondLst>
                                  <p:childTnLst>
                                    <p:animEffect transition="out" filter="blinds(horizontal)">
                                      <p:cBhvr>
                                        <p:cTn id="19" dur="500"/>
                                        <p:tgtEl>
                                          <p:spTgt spid="33"/>
                                        </p:tgtEl>
                                      </p:cBhvr>
                                    </p:animEffect>
                                    <p:set>
                                      <p:cBhvr>
                                        <p:cTn id="20" dur="1" fill="hold">
                                          <p:stCondLst>
                                            <p:cond delay="499"/>
                                          </p:stCondLst>
                                        </p:cTn>
                                        <p:tgtEl>
                                          <p:spTgt spid="33"/>
                                        </p:tgtEl>
                                        <p:attrNameLst>
                                          <p:attrName>style.visibility</p:attrName>
                                        </p:attrNameLst>
                                      </p:cBhvr>
                                      <p:to>
                                        <p:strVal val="hidden"/>
                                      </p:to>
                                    </p:set>
                                  </p:childTnLst>
                                </p:cTn>
                              </p:par>
                            </p:childTnLst>
                          </p:cTn>
                        </p:par>
                        <p:par>
                          <p:cTn id="21" fill="hold">
                            <p:stCondLst>
                              <p:cond delay="2500"/>
                            </p:stCondLst>
                            <p:childTnLst>
                              <p:par>
                                <p:cTn id="22" presetID="3" presetClass="exit" presetSubtype="10" fill="hold" grpId="3" nodeType="afterEffect">
                                  <p:stCondLst>
                                    <p:cond delay="0"/>
                                  </p:stCondLst>
                                  <p:childTnLst>
                                    <p:animEffect transition="out" filter="blinds(horizontal)">
                                      <p:cBhvr>
                                        <p:cTn id="23" dur="500"/>
                                        <p:tgtEl>
                                          <p:spTgt spid="32"/>
                                        </p:tgtEl>
                                      </p:cBhvr>
                                    </p:animEffect>
                                    <p:set>
                                      <p:cBhvr>
                                        <p:cTn id="24"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1" animBg="1"/>
      <p:bldP spid="32" grpId="2" animBg="1"/>
      <p:bldP spid="32" grpId="3" animBg="1"/>
      <p:bldP spid="33" grpId="1" animBg="1"/>
      <p:bldP spid="33" grpId="2" animBg="1"/>
      <p:bldP spid="33" grpId="3" animBg="1"/>
      <p:bldP spid="3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Bridge Router</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16</a:t>
            </a:fld>
            <a:endParaRPr lang="en-US"/>
          </a:p>
        </p:txBody>
      </p:sp>
      <p:sp>
        <p:nvSpPr>
          <p:cNvPr id="43" name="Rectangle 42"/>
          <p:cNvSpPr/>
          <p:nvPr/>
        </p:nvSpPr>
        <p:spPr>
          <a:xfrm>
            <a:off x="4572000" y="1905000"/>
            <a:ext cx="3276600" cy="2971800"/>
          </a:xfrm>
          <a:prstGeom prst="rect">
            <a:avLst/>
          </a:prstGeom>
          <a:solidFill>
            <a:srgbClr val="92D050">
              <a:alpha val="19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029200" y="5181600"/>
            <a:ext cx="24384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Ring</a:t>
            </a:r>
            <a:endParaRPr lang="en-US" dirty="0">
              <a:solidFill>
                <a:schemeClr val="tx1"/>
              </a:solidFill>
            </a:endParaRPr>
          </a:p>
        </p:txBody>
      </p:sp>
      <p:sp>
        <p:nvSpPr>
          <p:cNvPr id="46" name="Down Arrow 45"/>
          <p:cNvSpPr/>
          <p:nvPr/>
        </p:nvSpPr>
        <p:spPr>
          <a:xfrm>
            <a:off x="5105400" y="4724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Down Arrow 46"/>
          <p:cNvSpPr/>
          <p:nvPr/>
        </p:nvSpPr>
        <p:spPr>
          <a:xfrm flipV="1">
            <a:off x="5715000" y="4724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5562600" y="36576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5562600" y="38862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562600"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5562600" y="4343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953000" y="3657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953000" y="3886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4953000"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953000" y="43434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Down Arrow 86"/>
          <p:cNvSpPr/>
          <p:nvPr/>
        </p:nvSpPr>
        <p:spPr>
          <a:xfrm>
            <a:off x="6629400" y="4724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Down Arrow 88"/>
          <p:cNvSpPr/>
          <p:nvPr/>
        </p:nvSpPr>
        <p:spPr>
          <a:xfrm flipV="1">
            <a:off x="7239000" y="47244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7086600" y="36576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7086600" y="38862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7086600"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7086600" y="4343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6477000" y="3657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6477000" y="3886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6477000"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6477000" y="43434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0" name="Group 69"/>
          <p:cNvGrpSpPr/>
          <p:nvPr/>
        </p:nvGrpSpPr>
        <p:grpSpPr>
          <a:xfrm>
            <a:off x="304800" y="1447800"/>
            <a:ext cx="3581400" cy="2895600"/>
            <a:chOff x="304800" y="1447800"/>
            <a:chExt cx="3581400" cy="2895600"/>
          </a:xfrm>
        </p:grpSpPr>
        <p:sp>
          <p:nvSpPr>
            <p:cNvPr id="71" name="Oval 70"/>
            <p:cNvSpPr/>
            <p:nvPr/>
          </p:nvSpPr>
          <p:spPr>
            <a:xfrm>
              <a:off x="381000" y="14478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Rectangle 71"/>
            <p:cNvSpPr/>
            <p:nvPr/>
          </p:nvSpPr>
          <p:spPr>
            <a:xfrm>
              <a:off x="13716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048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1371600" y="2286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304800" y="2286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5" name="Oval 84"/>
            <p:cNvSpPr/>
            <p:nvPr/>
          </p:nvSpPr>
          <p:spPr>
            <a:xfrm>
              <a:off x="2590800" y="14478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35814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2514600" y="1524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3581400" y="2286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514600" y="2286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3" name="Oval 112"/>
            <p:cNvSpPr/>
            <p:nvPr/>
          </p:nvSpPr>
          <p:spPr>
            <a:xfrm>
              <a:off x="381000" y="31242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1371600" y="3200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304800" y="3200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13716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116"/>
            <p:cNvSpPr/>
            <p:nvPr/>
          </p:nvSpPr>
          <p:spPr>
            <a:xfrm>
              <a:off x="3048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8" name="Oval 117"/>
            <p:cNvSpPr/>
            <p:nvPr/>
          </p:nvSpPr>
          <p:spPr>
            <a:xfrm>
              <a:off x="2590800" y="31242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3581400" y="3200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2514600" y="3200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Rectangle 120"/>
            <p:cNvSpPr/>
            <p:nvPr/>
          </p:nvSpPr>
          <p:spPr>
            <a:xfrm>
              <a:off x="35814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2" name="Rectangle 121"/>
            <p:cNvSpPr/>
            <p:nvPr/>
          </p:nvSpPr>
          <p:spPr>
            <a:xfrm>
              <a:off x="25146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3" name="Oval 122"/>
            <p:cNvSpPr/>
            <p:nvPr/>
          </p:nvSpPr>
          <p:spPr>
            <a:xfrm>
              <a:off x="838200" y="1905000"/>
              <a:ext cx="2438400" cy="19812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762000" y="25146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5" name="Rectangle 124"/>
            <p:cNvSpPr/>
            <p:nvPr/>
          </p:nvSpPr>
          <p:spPr>
            <a:xfrm>
              <a:off x="762000" y="29718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6" name="Rectangle 125"/>
            <p:cNvSpPr/>
            <p:nvPr/>
          </p:nvSpPr>
          <p:spPr>
            <a:xfrm>
              <a:off x="3124200" y="25146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7" name="Rectangle 126"/>
            <p:cNvSpPr/>
            <p:nvPr/>
          </p:nvSpPr>
          <p:spPr>
            <a:xfrm>
              <a:off x="3124200" y="29718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128" name="Rectangle 127"/>
          <p:cNvSpPr/>
          <p:nvPr/>
        </p:nvSpPr>
        <p:spPr>
          <a:xfrm>
            <a:off x="0" y="1219200"/>
            <a:ext cx="4267200" cy="3352800"/>
          </a:xfrm>
          <a:prstGeom prst="rect">
            <a:avLst/>
          </a:prstGeom>
          <a:solidFill>
            <a:schemeClr val="bg1">
              <a:alpha val="7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5105400" y="685800"/>
            <a:ext cx="23622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Global Ring</a:t>
            </a:r>
            <a:endParaRPr lang="en-US" dirty="0">
              <a:solidFill>
                <a:schemeClr val="tx1"/>
              </a:solidFill>
            </a:endParaRPr>
          </a:p>
        </p:txBody>
      </p:sp>
      <p:sp>
        <p:nvSpPr>
          <p:cNvPr id="130" name="Rectangle 129"/>
          <p:cNvSpPr/>
          <p:nvPr/>
        </p:nvSpPr>
        <p:spPr>
          <a:xfrm>
            <a:off x="762000" y="2514600"/>
            <a:ext cx="304800" cy="304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2" name="Rectangle 131"/>
          <p:cNvSpPr/>
          <p:nvPr/>
        </p:nvSpPr>
        <p:spPr>
          <a:xfrm>
            <a:off x="4876800" y="2971800"/>
            <a:ext cx="2667000" cy="4572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Crossbar</a:t>
            </a:r>
            <a:endParaRPr lang="en-US" dirty="0">
              <a:solidFill>
                <a:schemeClr val="tx1"/>
              </a:solidFill>
            </a:endParaRPr>
          </a:p>
        </p:txBody>
      </p:sp>
      <p:sp>
        <p:nvSpPr>
          <p:cNvPr id="133" name="Down Arrow 132"/>
          <p:cNvSpPr/>
          <p:nvPr/>
        </p:nvSpPr>
        <p:spPr>
          <a:xfrm>
            <a:off x="5105400" y="1524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Down Arrow 133"/>
          <p:cNvSpPr/>
          <p:nvPr/>
        </p:nvSpPr>
        <p:spPr>
          <a:xfrm flipV="1">
            <a:off x="5715000" y="1524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5562600" y="19812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5562600" y="22098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5562600"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5562600" y="2667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4953000" y="1981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4953000" y="2209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4953000"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953000" y="26670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Down Arrow 142"/>
          <p:cNvSpPr/>
          <p:nvPr/>
        </p:nvSpPr>
        <p:spPr>
          <a:xfrm>
            <a:off x="6629400" y="1524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Down Arrow 143"/>
          <p:cNvSpPr/>
          <p:nvPr/>
        </p:nvSpPr>
        <p:spPr>
          <a:xfrm flipV="1">
            <a:off x="7239000" y="15240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7086600" y="19812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7086600" y="22098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7086600"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7086600" y="2667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6477000" y="1981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6477000" y="2209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150"/>
          <p:cNvSpPr/>
          <p:nvPr/>
        </p:nvSpPr>
        <p:spPr>
          <a:xfrm>
            <a:off x="6477000"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6477000" y="26670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TextBox 152"/>
          <p:cNvSpPr txBox="1"/>
          <p:nvPr/>
        </p:nvSpPr>
        <p:spPr>
          <a:xfrm>
            <a:off x="4461416" y="1295400"/>
            <a:ext cx="660950" cy="369332"/>
          </a:xfrm>
          <a:prstGeom prst="rect">
            <a:avLst/>
          </a:prstGeom>
          <a:noFill/>
        </p:spPr>
        <p:txBody>
          <a:bodyPr wrap="none" rtlCol="0">
            <a:spAutoFit/>
          </a:bodyPr>
          <a:lstStyle/>
          <a:p>
            <a:r>
              <a:rPr lang="en-US" dirty="0" smtClean="0"/>
              <a:t>West</a:t>
            </a:r>
            <a:endParaRPr lang="en-US" dirty="0"/>
          </a:p>
        </p:txBody>
      </p:sp>
      <p:sp>
        <p:nvSpPr>
          <p:cNvPr id="154" name="TextBox 153"/>
          <p:cNvSpPr txBox="1"/>
          <p:nvPr/>
        </p:nvSpPr>
        <p:spPr>
          <a:xfrm>
            <a:off x="7467600" y="1295400"/>
            <a:ext cx="567784" cy="369332"/>
          </a:xfrm>
          <a:prstGeom prst="rect">
            <a:avLst/>
          </a:prstGeom>
          <a:noFill/>
        </p:spPr>
        <p:txBody>
          <a:bodyPr wrap="none" rtlCol="0">
            <a:spAutoFit/>
          </a:bodyPr>
          <a:lstStyle/>
          <a:p>
            <a:r>
              <a:rPr lang="en-US" dirty="0" smtClean="0"/>
              <a:t>East</a:t>
            </a:r>
            <a:endParaRPr lang="en-US" dirty="0"/>
          </a:p>
        </p:txBody>
      </p:sp>
      <p:sp>
        <p:nvSpPr>
          <p:cNvPr id="155" name="TextBox 154"/>
          <p:cNvSpPr txBox="1"/>
          <p:nvPr/>
        </p:nvSpPr>
        <p:spPr>
          <a:xfrm>
            <a:off x="4419600" y="4876800"/>
            <a:ext cx="660950" cy="369332"/>
          </a:xfrm>
          <a:prstGeom prst="rect">
            <a:avLst/>
          </a:prstGeom>
          <a:noFill/>
        </p:spPr>
        <p:txBody>
          <a:bodyPr wrap="none" rtlCol="0">
            <a:spAutoFit/>
          </a:bodyPr>
          <a:lstStyle/>
          <a:p>
            <a:r>
              <a:rPr lang="en-US" dirty="0" smtClean="0"/>
              <a:t>West</a:t>
            </a:r>
            <a:endParaRPr lang="en-US" dirty="0"/>
          </a:p>
        </p:txBody>
      </p:sp>
      <p:sp>
        <p:nvSpPr>
          <p:cNvPr id="156" name="TextBox 155"/>
          <p:cNvSpPr txBox="1"/>
          <p:nvPr/>
        </p:nvSpPr>
        <p:spPr>
          <a:xfrm>
            <a:off x="7425784" y="4876800"/>
            <a:ext cx="567784" cy="369332"/>
          </a:xfrm>
          <a:prstGeom prst="rect">
            <a:avLst/>
          </a:prstGeom>
          <a:noFill/>
        </p:spPr>
        <p:txBody>
          <a:bodyPr wrap="none" rtlCol="0">
            <a:spAutoFit/>
          </a:bodyPr>
          <a:lstStyle/>
          <a:p>
            <a:r>
              <a:rPr lang="en-US" dirty="0" smtClean="0"/>
              <a:t>East</a:t>
            </a:r>
            <a:endParaRPr lang="en-US" dirty="0"/>
          </a:p>
        </p:txBody>
      </p:sp>
      <p:pic>
        <p:nvPicPr>
          <p:cNvPr id="81" name="Picture 8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29"/>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6"/>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7"/>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5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53"/>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56"/>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5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58"/>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59"/>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60"/>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61"/>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87"/>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8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93"/>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95"/>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97"/>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98"/>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99"/>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00"/>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101"/>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102"/>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133"/>
                                        </p:tgtEl>
                                        <p:attrNameLst>
                                          <p:attrName>style.visibility</p:attrName>
                                        </p:attrNameLst>
                                      </p:cBhvr>
                                      <p:to>
                                        <p:strVal val="visible"/>
                                      </p:to>
                                    </p:set>
                                  </p:childTnLst>
                                </p:cTn>
                              </p:par>
                              <p:par>
                                <p:cTn id="69" presetID="1" presetClass="entr" presetSubtype="0" fill="hold" grpId="0" nodeType="withEffect">
                                  <p:stCondLst>
                                    <p:cond delay="0"/>
                                  </p:stCondLst>
                                  <p:childTnLst>
                                    <p:set>
                                      <p:cBhvr>
                                        <p:cTn id="70" dur="1" fill="hold">
                                          <p:stCondLst>
                                            <p:cond delay="0"/>
                                          </p:stCondLst>
                                        </p:cTn>
                                        <p:tgtEl>
                                          <p:spTgt spid="134"/>
                                        </p:tgtEl>
                                        <p:attrNameLst>
                                          <p:attrName>style.visibility</p:attrName>
                                        </p:attrNameLst>
                                      </p:cBhvr>
                                      <p:to>
                                        <p:strVal val="visible"/>
                                      </p:to>
                                    </p:set>
                                  </p:childTnLst>
                                </p:cTn>
                              </p:par>
                              <p:par>
                                <p:cTn id="71" presetID="1" presetClass="entr" presetSubtype="0" fill="hold" grpId="0" nodeType="withEffect">
                                  <p:stCondLst>
                                    <p:cond delay="0"/>
                                  </p:stCondLst>
                                  <p:childTnLst>
                                    <p:set>
                                      <p:cBhvr>
                                        <p:cTn id="72" dur="1" fill="hold">
                                          <p:stCondLst>
                                            <p:cond delay="0"/>
                                          </p:stCondLst>
                                        </p:cTn>
                                        <p:tgtEl>
                                          <p:spTgt spid="135"/>
                                        </p:tgtEl>
                                        <p:attrNameLst>
                                          <p:attrName>style.visibility</p:attrName>
                                        </p:attrNameLst>
                                      </p:cBhvr>
                                      <p:to>
                                        <p:strVal val="visible"/>
                                      </p:to>
                                    </p:set>
                                  </p:childTnLst>
                                </p:cTn>
                              </p:par>
                              <p:par>
                                <p:cTn id="73" presetID="1" presetClass="entr" presetSubtype="0" fill="hold" grpId="0" nodeType="withEffect">
                                  <p:stCondLst>
                                    <p:cond delay="0"/>
                                  </p:stCondLst>
                                  <p:childTnLst>
                                    <p:set>
                                      <p:cBhvr>
                                        <p:cTn id="74" dur="1" fill="hold">
                                          <p:stCondLst>
                                            <p:cond delay="0"/>
                                          </p:stCondLst>
                                        </p:cTn>
                                        <p:tgtEl>
                                          <p:spTgt spid="136"/>
                                        </p:tgtEl>
                                        <p:attrNameLst>
                                          <p:attrName>style.visibility</p:attrName>
                                        </p:attrNameLst>
                                      </p:cBhvr>
                                      <p:to>
                                        <p:strVal val="visible"/>
                                      </p:to>
                                    </p:set>
                                  </p:childTnLst>
                                </p:cTn>
                              </p:par>
                              <p:par>
                                <p:cTn id="75" presetID="1" presetClass="entr" presetSubtype="0" fill="hold" grpId="0" nodeType="withEffect">
                                  <p:stCondLst>
                                    <p:cond delay="0"/>
                                  </p:stCondLst>
                                  <p:childTnLst>
                                    <p:set>
                                      <p:cBhvr>
                                        <p:cTn id="76" dur="1" fill="hold">
                                          <p:stCondLst>
                                            <p:cond delay="0"/>
                                          </p:stCondLst>
                                        </p:cTn>
                                        <p:tgtEl>
                                          <p:spTgt spid="137"/>
                                        </p:tgtEl>
                                        <p:attrNameLst>
                                          <p:attrName>style.visibility</p:attrName>
                                        </p:attrNameLst>
                                      </p:cBhvr>
                                      <p:to>
                                        <p:strVal val="visible"/>
                                      </p:to>
                                    </p:set>
                                  </p:childTnLst>
                                </p:cTn>
                              </p:par>
                              <p:par>
                                <p:cTn id="77" presetID="1" presetClass="entr" presetSubtype="0" fill="hold" grpId="0" nodeType="withEffect">
                                  <p:stCondLst>
                                    <p:cond delay="0"/>
                                  </p:stCondLst>
                                  <p:childTnLst>
                                    <p:set>
                                      <p:cBhvr>
                                        <p:cTn id="78" dur="1" fill="hold">
                                          <p:stCondLst>
                                            <p:cond delay="0"/>
                                          </p:stCondLst>
                                        </p:cTn>
                                        <p:tgtEl>
                                          <p:spTgt spid="138"/>
                                        </p:tgtEl>
                                        <p:attrNameLst>
                                          <p:attrName>style.visibility</p:attrName>
                                        </p:attrNameLst>
                                      </p:cBhvr>
                                      <p:to>
                                        <p:strVal val="visible"/>
                                      </p:to>
                                    </p:set>
                                  </p:childTnLst>
                                </p:cTn>
                              </p:par>
                              <p:par>
                                <p:cTn id="79" presetID="1" presetClass="entr" presetSubtype="0" fill="hold" grpId="0" nodeType="withEffect">
                                  <p:stCondLst>
                                    <p:cond delay="0"/>
                                  </p:stCondLst>
                                  <p:childTnLst>
                                    <p:set>
                                      <p:cBhvr>
                                        <p:cTn id="80" dur="1" fill="hold">
                                          <p:stCondLst>
                                            <p:cond delay="0"/>
                                          </p:stCondLst>
                                        </p:cTn>
                                        <p:tgtEl>
                                          <p:spTgt spid="139"/>
                                        </p:tgtEl>
                                        <p:attrNameLst>
                                          <p:attrName>style.visibility</p:attrName>
                                        </p:attrNameLst>
                                      </p:cBhvr>
                                      <p:to>
                                        <p:strVal val="visible"/>
                                      </p:to>
                                    </p:set>
                                  </p:childTnLst>
                                </p:cTn>
                              </p:par>
                              <p:par>
                                <p:cTn id="81" presetID="1" presetClass="entr" presetSubtype="0" fill="hold" grpId="0" nodeType="withEffect">
                                  <p:stCondLst>
                                    <p:cond delay="0"/>
                                  </p:stCondLst>
                                  <p:childTnLst>
                                    <p:set>
                                      <p:cBhvr>
                                        <p:cTn id="82" dur="1" fill="hold">
                                          <p:stCondLst>
                                            <p:cond delay="0"/>
                                          </p:stCondLst>
                                        </p:cTn>
                                        <p:tgtEl>
                                          <p:spTgt spid="140"/>
                                        </p:tgtEl>
                                        <p:attrNameLst>
                                          <p:attrName>style.visibility</p:attrName>
                                        </p:attrNameLst>
                                      </p:cBhvr>
                                      <p:to>
                                        <p:strVal val="visible"/>
                                      </p:to>
                                    </p:set>
                                  </p:childTnLst>
                                </p:cTn>
                              </p:par>
                              <p:par>
                                <p:cTn id="83" presetID="1" presetClass="entr" presetSubtype="0" fill="hold" grpId="0" nodeType="withEffect">
                                  <p:stCondLst>
                                    <p:cond delay="0"/>
                                  </p:stCondLst>
                                  <p:childTnLst>
                                    <p:set>
                                      <p:cBhvr>
                                        <p:cTn id="84" dur="1" fill="hold">
                                          <p:stCondLst>
                                            <p:cond delay="0"/>
                                          </p:stCondLst>
                                        </p:cTn>
                                        <p:tgtEl>
                                          <p:spTgt spid="141"/>
                                        </p:tgtEl>
                                        <p:attrNameLst>
                                          <p:attrName>style.visibility</p:attrName>
                                        </p:attrNameLst>
                                      </p:cBhvr>
                                      <p:to>
                                        <p:strVal val="visible"/>
                                      </p:to>
                                    </p:set>
                                  </p:childTnLst>
                                </p:cTn>
                              </p:par>
                              <p:par>
                                <p:cTn id="85" presetID="1" presetClass="entr" presetSubtype="0" fill="hold" grpId="0" nodeType="withEffect">
                                  <p:stCondLst>
                                    <p:cond delay="0"/>
                                  </p:stCondLst>
                                  <p:childTnLst>
                                    <p:set>
                                      <p:cBhvr>
                                        <p:cTn id="86" dur="1" fill="hold">
                                          <p:stCondLst>
                                            <p:cond delay="0"/>
                                          </p:stCondLst>
                                        </p:cTn>
                                        <p:tgtEl>
                                          <p:spTgt spid="142"/>
                                        </p:tgtEl>
                                        <p:attrNameLst>
                                          <p:attrName>style.visibility</p:attrName>
                                        </p:attrNameLst>
                                      </p:cBhvr>
                                      <p:to>
                                        <p:strVal val="visible"/>
                                      </p:to>
                                    </p:set>
                                  </p:childTnLst>
                                </p:cTn>
                              </p:par>
                              <p:par>
                                <p:cTn id="87" presetID="1" presetClass="entr" presetSubtype="0" fill="hold" grpId="0" nodeType="withEffect">
                                  <p:stCondLst>
                                    <p:cond delay="0"/>
                                  </p:stCondLst>
                                  <p:childTnLst>
                                    <p:set>
                                      <p:cBhvr>
                                        <p:cTn id="88" dur="1" fill="hold">
                                          <p:stCondLst>
                                            <p:cond delay="0"/>
                                          </p:stCondLst>
                                        </p:cTn>
                                        <p:tgtEl>
                                          <p:spTgt spid="143"/>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144"/>
                                        </p:tgtEl>
                                        <p:attrNameLst>
                                          <p:attrName>style.visibility</p:attrName>
                                        </p:attrNameLst>
                                      </p:cBhvr>
                                      <p:to>
                                        <p:strVal val="visible"/>
                                      </p:to>
                                    </p:set>
                                  </p:childTnLst>
                                </p:cTn>
                              </p:par>
                              <p:par>
                                <p:cTn id="91" presetID="1" presetClass="entr" presetSubtype="0" fill="hold" grpId="0" nodeType="withEffect">
                                  <p:stCondLst>
                                    <p:cond delay="0"/>
                                  </p:stCondLst>
                                  <p:childTnLst>
                                    <p:set>
                                      <p:cBhvr>
                                        <p:cTn id="92" dur="1" fill="hold">
                                          <p:stCondLst>
                                            <p:cond delay="0"/>
                                          </p:stCondLst>
                                        </p:cTn>
                                        <p:tgtEl>
                                          <p:spTgt spid="145"/>
                                        </p:tgtEl>
                                        <p:attrNameLst>
                                          <p:attrName>style.visibility</p:attrName>
                                        </p:attrNameLst>
                                      </p:cBhvr>
                                      <p:to>
                                        <p:strVal val="visible"/>
                                      </p:to>
                                    </p:set>
                                  </p:childTnLst>
                                </p:cTn>
                              </p:par>
                              <p:par>
                                <p:cTn id="93" presetID="1" presetClass="entr" presetSubtype="0" fill="hold" grpId="0" nodeType="withEffect">
                                  <p:stCondLst>
                                    <p:cond delay="0"/>
                                  </p:stCondLst>
                                  <p:childTnLst>
                                    <p:set>
                                      <p:cBhvr>
                                        <p:cTn id="94" dur="1" fill="hold">
                                          <p:stCondLst>
                                            <p:cond delay="0"/>
                                          </p:stCondLst>
                                        </p:cTn>
                                        <p:tgtEl>
                                          <p:spTgt spid="146"/>
                                        </p:tgtEl>
                                        <p:attrNameLst>
                                          <p:attrName>style.visibility</p:attrName>
                                        </p:attrNameLst>
                                      </p:cBhvr>
                                      <p:to>
                                        <p:strVal val="visible"/>
                                      </p:to>
                                    </p:set>
                                  </p:childTnLst>
                                </p:cTn>
                              </p:par>
                              <p:par>
                                <p:cTn id="95" presetID="1" presetClass="entr" presetSubtype="0" fill="hold" grpId="0" nodeType="withEffect">
                                  <p:stCondLst>
                                    <p:cond delay="0"/>
                                  </p:stCondLst>
                                  <p:childTnLst>
                                    <p:set>
                                      <p:cBhvr>
                                        <p:cTn id="96" dur="1" fill="hold">
                                          <p:stCondLst>
                                            <p:cond delay="0"/>
                                          </p:stCondLst>
                                        </p:cTn>
                                        <p:tgtEl>
                                          <p:spTgt spid="147"/>
                                        </p:tgtEl>
                                        <p:attrNameLst>
                                          <p:attrName>style.visibility</p:attrName>
                                        </p:attrNameLst>
                                      </p:cBhvr>
                                      <p:to>
                                        <p:strVal val="visible"/>
                                      </p:to>
                                    </p:set>
                                  </p:childTnLst>
                                </p:cTn>
                              </p:par>
                              <p:par>
                                <p:cTn id="97" presetID="1" presetClass="entr" presetSubtype="0" fill="hold" grpId="0" nodeType="withEffect">
                                  <p:stCondLst>
                                    <p:cond delay="0"/>
                                  </p:stCondLst>
                                  <p:childTnLst>
                                    <p:set>
                                      <p:cBhvr>
                                        <p:cTn id="98" dur="1" fill="hold">
                                          <p:stCondLst>
                                            <p:cond delay="0"/>
                                          </p:stCondLst>
                                        </p:cTn>
                                        <p:tgtEl>
                                          <p:spTgt spid="148"/>
                                        </p:tgtEl>
                                        <p:attrNameLst>
                                          <p:attrName>style.visibility</p:attrName>
                                        </p:attrNameLst>
                                      </p:cBhvr>
                                      <p:to>
                                        <p:strVal val="visible"/>
                                      </p:to>
                                    </p:set>
                                  </p:childTnLst>
                                </p:cTn>
                              </p:par>
                              <p:par>
                                <p:cTn id="99" presetID="1" presetClass="entr" presetSubtype="0" fill="hold" grpId="0" nodeType="withEffect">
                                  <p:stCondLst>
                                    <p:cond delay="0"/>
                                  </p:stCondLst>
                                  <p:childTnLst>
                                    <p:set>
                                      <p:cBhvr>
                                        <p:cTn id="100" dur="1" fill="hold">
                                          <p:stCondLst>
                                            <p:cond delay="0"/>
                                          </p:stCondLst>
                                        </p:cTn>
                                        <p:tgtEl>
                                          <p:spTgt spid="149"/>
                                        </p:tgtEl>
                                        <p:attrNameLst>
                                          <p:attrName>style.visibility</p:attrName>
                                        </p:attrNameLst>
                                      </p:cBhvr>
                                      <p:to>
                                        <p:strVal val="visible"/>
                                      </p:to>
                                    </p:set>
                                  </p:childTnLst>
                                </p:cTn>
                              </p:par>
                              <p:par>
                                <p:cTn id="101" presetID="1" presetClass="entr" presetSubtype="0" fill="hold" grpId="0" nodeType="withEffect">
                                  <p:stCondLst>
                                    <p:cond delay="0"/>
                                  </p:stCondLst>
                                  <p:childTnLst>
                                    <p:set>
                                      <p:cBhvr>
                                        <p:cTn id="102" dur="1" fill="hold">
                                          <p:stCondLst>
                                            <p:cond delay="0"/>
                                          </p:stCondLst>
                                        </p:cTn>
                                        <p:tgtEl>
                                          <p:spTgt spid="150"/>
                                        </p:tgtEl>
                                        <p:attrNameLst>
                                          <p:attrName>style.visibility</p:attrName>
                                        </p:attrNameLst>
                                      </p:cBhvr>
                                      <p:to>
                                        <p:strVal val="visible"/>
                                      </p:to>
                                    </p:set>
                                  </p:childTnLst>
                                </p:cTn>
                              </p:par>
                              <p:par>
                                <p:cTn id="103" presetID="1" presetClass="entr" presetSubtype="0" fill="hold" grpId="0" nodeType="withEffect">
                                  <p:stCondLst>
                                    <p:cond delay="0"/>
                                  </p:stCondLst>
                                  <p:childTnLst>
                                    <p:set>
                                      <p:cBhvr>
                                        <p:cTn id="104" dur="1" fill="hold">
                                          <p:stCondLst>
                                            <p:cond delay="0"/>
                                          </p:stCondLst>
                                        </p:cTn>
                                        <p:tgtEl>
                                          <p:spTgt spid="151"/>
                                        </p:tgtEl>
                                        <p:attrNameLst>
                                          <p:attrName>style.visibility</p:attrName>
                                        </p:attrNameLst>
                                      </p:cBhvr>
                                      <p:to>
                                        <p:strVal val="visible"/>
                                      </p:to>
                                    </p:set>
                                  </p:childTnLst>
                                </p:cTn>
                              </p:par>
                              <p:par>
                                <p:cTn id="105" presetID="1" presetClass="entr" presetSubtype="0" fill="hold" grpId="0" nodeType="withEffect">
                                  <p:stCondLst>
                                    <p:cond delay="0"/>
                                  </p:stCondLst>
                                  <p:childTnLst>
                                    <p:set>
                                      <p:cBhvr>
                                        <p:cTn id="106" dur="1" fill="hold">
                                          <p:stCondLst>
                                            <p:cond delay="0"/>
                                          </p:stCondLst>
                                        </p:cTn>
                                        <p:tgtEl>
                                          <p:spTgt spid="152"/>
                                        </p:tgtEl>
                                        <p:attrNameLst>
                                          <p:attrName>style.visibility</p:attrName>
                                        </p:attrNameLst>
                                      </p:cBhvr>
                                      <p:to>
                                        <p:strVal val="visible"/>
                                      </p:to>
                                    </p:set>
                                  </p:childTnLst>
                                </p:cTn>
                              </p:par>
                              <p:par>
                                <p:cTn id="107" presetID="1" presetClass="entr" presetSubtype="0" fill="hold" grpId="0" nodeType="withEffect">
                                  <p:stCondLst>
                                    <p:cond delay="0"/>
                                  </p:stCondLst>
                                  <p:childTnLst>
                                    <p:set>
                                      <p:cBhvr>
                                        <p:cTn id="108" dur="1" fill="hold">
                                          <p:stCondLst>
                                            <p:cond delay="0"/>
                                          </p:stCondLst>
                                        </p:cTn>
                                        <p:tgtEl>
                                          <p:spTgt spid="155"/>
                                        </p:tgtEl>
                                        <p:attrNameLst>
                                          <p:attrName>style.visibility</p:attrName>
                                        </p:attrNameLst>
                                      </p:cBhvr>
                                      <p:to>
                                        <p:strVal val="visible"/>
                                      </p:to>
                                    </p:set>
                                  </p:childTnLst>
                                </p:cTn>
                              </p:par>
                              <p:par>
                                <p:cTn id="109" presetID="1" presetClass="entr" presetSubtype="0" fill="hold" grpId="0" nodeType="withEffect">
                                  <p:stCondLst>
                                    <p:cond delay="0"/>
                                  </p:stCondLst>
                                  <p:childTnLst>
                                    <p:set>
                                      <p:cBhvr>
                                        <p:cTn id="110" dur="1" fill="hold">
                                          <p:stCondLst>
                                            <p:cond delay="0"/>
                                          </p:stCondLst>
                                        </p:cTn>
                                        <p:tgtEl>
                                          <p:spTgt spid="156"/>
                                        </p:tgtEl>
                                        <p:attrNameLst>
                                          <p:attrName>style.visibility</p:attrName>
                                        </p:attrNameLst>
                                      </p:cBhvr>
                                      <p:to>
                                        <p:strVal val="visible"/>
                                      </p:to>
                                    </p:set>
                                  </p:childTnLst>
                                </p:cTn>
                              </p:par>
                              <p:par>
                                <p:cTn id="111" presetID="1" presetClass="entr" presetSubtype="0" fill="hold" grpId="0" nodeType="withEffect">
                                  <p:stCondLst>
                                    <p:cond delay="0"/>
                                  </p:stCondLst>
                                  <p:childTnLst>
                                    <p:set>
                                      <p:cBhvr>
                                        <p:cTn id="112" dur="1" fill="hold">
                                          <p:stCondLst>
                                            <p:cond delay="0"/>
                                          </p:stCondLst>
                                        </p:cTn>
                                        <p:tgtEl>
                                          <p:spTgt spid="154"/>
                                        </p:tgtEl>
                                        <p:attrNameLst>
                                          <p:attrName>style.visibility</p:attrName>
                                        </p:attrNameLst>
                                      </p:cBhvr>
                                      <p:to>
                                        <p:strVal val="visible"/>
                                      </p:to>
                                    </p:set>
                                  </p:childTnLst>
                                </p:cTn>
                              </p:par>
                              <p:par>
                                <p:cTn id="113" presetID="1" presetClass="entr" presetSubtype="0" fill="hold" grpId="0" nodeType="withEffect">
                                  <p:stCondLst>
                                    <p:cond delay="0"/>
                                  </p:stCondLst>
                                  <p:childTnLst>
                                    <p:set>
                                      <p:cBhvr>
                                        <p:cTn id="114" dur="1" fill="hold">
                                          <p:stCondLst>
                                            <p:cond delay="0"/>
                                          </p:stCondLst>
                                        </p:cTn>
                                        <p:tgtEl>
                                          <p:spTgt spid="153"/>
                                        </p:tgtEl>
                                        <p:attrNameLst>
                                          <p:attrName>style.visibility</p:attrName>
                                        </p:attrNameLst>
                                      </p:cBhvr>
                                      <p:to>
                                        <p:strVal val="visible"/>
                                      </p:to>
                                    </p:set>
                                  </p:childTnLst>
                                </p:cTn>
                              </p:par>
                            </p:childTnLst>
                          </p:cTn>
                        </p:par>
                      </p:childTnLst>
                    </p:cTn>
                  </p:par>
                  <p:par>
                    <p:cTn id="115" fill="hold">
                      <p:stCondLst>
                        <p:cond delay="indefinite"/>
                      </p:stCondLst>
                      <p:childTnLst>
                        <p:par>
                          <p:cTn id="116" fill="hold">
                            <p:stCondLst>
                              <p:cond delay="0"/>
                            </p:stCondLst>
                            <p:childTnLst>
                              <p:par>
                                <p:cTn id="117" presetID="1" presetClass="entr" presetSubtype="0" fill="hold" grpId="0" nodeType="clickEffect">
                                  <p:stCondLst>
                                    <p:cond delay="0"/>
                                  </p:stCondLst>
                                  <p:childTnLst>
                                    <p:set>
                                      <p:cBhvr>
                                        <p:cTn id="118" dur="1" fill="hold">
                                          <p:stCondLst>
                                            <p:cond delay="0"/>
                                          </p:stCondLst>
                                        </p:cTn>
                                        <p:tgtEl>
                                          <p:spTgt spid="13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 grpId="0" animBg="1"/>
      <p:bldP spid="45" grpId="0" animBg="1"/>
      <p:bldP spid="46" grpId="0" animBg="1"/>
      <p:bldP spid="47" grpId="0" animBg="1"/>
      <p:bldP spid="50" grpId="0" animBg="1"/>
      <p:bldP spid="53" grpId="0" animBg="1"/>
      <p:bldP spid="56" grpId="0" animBg="1"/>
      <p:bldP spid="57" grpId="0" animBg="1"/>
      <p:bldP spid="58" grpId="0" animBg="1"/>
      <p:bldP spid="59" grpId="0" animBg="1"/>
      <p:bldP spid="60" grpId="0" animBg="1"/>
      <p:bldP spid="61" grpId="0" animBg="1"/>
      <p:bldP spid="87" grpId="0" animBg="1"/>
      <p:bldP spid="89" grpId="0" animBg="1"/>
      <p:bldP spid="93" grpId="0" animBg="1"/>
      <p:bldP spid="95" grpId="0" animBg="1"/>
      <p:bldP spid="97" grpId="0" animBg="1"/>
      <p:bldP spid="98" grpId="0" animBg="1"/>
      <p:bldP spid="99" grpId="0" animBg="1"/>
      <p:bldP spid="100" grpId="0" animBg="1"/>
      <p:bldP spid="101" grpId="0" animBg="1"/>
      <p:bldP spid="102" grpId="0" animBg="1"/>
      <p:bldP spid="128" grpId="0" animBg="1"/>
      <p:bldP spid="129" grpId="0" animBg="1"/>
      <p:bldP spid="130" grpId="0" animBg="1"/>
      <p:bldP spid="132" grpId="0" animBg="1"/>
      <p:bldP spid="133" grpId="0" animBg="1"/>
      <p:bldP spid="134" grpId="0" animBg="1"/>
      <p:bldP spid="135" grpId="0" animBg="1"/>
      <p:bldP spid="136" grpId="0" animBg="1"/>
      <p:bldP spid="137" grpId="0" animBg="1"/>
      <p:bldP spid="138" grpId="0" animBg="1"/>
      <p:bldP spid="139" grpId="0" animBg="1"/>
      <p:bldP spid="140" grpId="0" animBg="1"/>
      <p:bldP spid="141" grpId="0" animBg="1"/>
      <p:bldP spid="142" grpId="0" animBg="1"/>
      <p:bldP spid="143" grpId="0" animBg="1"/>
      <p:bldP spid="144" grpId="0" animBg="1"/>
      <p:bldP spid="145" grpId="0" animBg="1"/>
      <p:bldP spid="146" grpId="0" animBg="1"/>
      <p:bldP spid="147" grpId="0" animBg="1"/>
      <p:bldP spid="148" grpId="0" animBg="1"/>
      <p:bldP spid="149" grpId="0" animBg="1"/>
      <p:bldP spid="150" grpId="0" animBg="1"/>
      <p:bldP spid="151" grpId="0" animBg="1"/>
      <p:bldP spid="152" grpId="0" animBg="1"/>
      <p:bldP spid="153" grpId="0"/>
      <p:bldP spid="154" grpId="0"/>
      <p:bldP spid="155" grpId="0"/>
      <p:bldP spid="15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9067800" cy="761999"/>
          </a:xfrm>
        </p:spPr>
        <p:txBody>
          <a:bodyPr/>
          <a:lstStyle/>
          <a:p>
            <a:r>
              <a:rPr lang="en-US" dirty="0" smtClean="0"/>
              <a:t>Eliminating Buffers in Bridge Routers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17</a:t>
            </a:fld>
            <a:endParaRPr lang="en-US"/>
          </a:p>
        </p:txBody>
      </p:sp>
      <p:sp>
        <p:nvSpPr>
          <p:cNvPr id="5" name="Content Placeholder 4"/>
          <p:cNvSpPr>
            <a:spLocks noGrp="1"/>
          </p:cNvSpPr>
          <p:nvPr>
            <p:ph idx="1"/>
          </p:nvPr>
        </p:nvSpPr>
        <p:spPr/>
        <p:txBody>
          <a:bodyPr/>
          <a:lstStyle/>
          <a:p>
            <a:endParaRPr lang="en-US" dirty="0"/>
          </a:p>
        </p:txBody>
      </p:sp>
      <p:sp>
        <p:nvSpPr>
          <p:cNvPr id="10" name="Rectangle 9"/>
          <p:cNvSpPr/>
          <p:nvPr/>
        </p:nvSpPr>
        <p:spPr>
          <a:xfrm>
            <a:off x="3733800" y="41148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733800" y="43434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733800" y="4572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733800" y="4800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124200"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3124200" y="4343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124200" y="4572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3124200" y="48006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5257800" y="41148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257800" y="43434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257800" y="4572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5257800" y="4800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4648200" y="4114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4648200" y="4343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4648200" y="4572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648200" y="48006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048000" y="3429000"/>
            <a:ext cx="2667000" cy="4572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Crossbar</a:t>
            </a:r>
            <a:endParaRPr lang="en-US" dirty="0">
              <a:solidFill>
                <a:schemeClr val="tx1"/>
              </a:solidFill>
            </a:endParaRPr>
          </a:p>
        </p:txBody>
      </p:sp>
      <p:sp>
        <p:nvSpPr>
          <p:cNvPr id="32" name="Rectangle 31"/>
          <p:cNvSpPr/>
          <p:nvPr/>
        </p:nvSpPr>
        <p:spPr>
          <a:xfrm>
            <a:off x="3733800" y="24384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733800" y="26670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733800" y="2895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3733800" y="3124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124200"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124200" y="2667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124200" y="2895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124200" y="31242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257800" y="24384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5257800" y="2667000"/>
            <a:ext cx="381000" cy="228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257800" y="2895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257800" y="31242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4648200" y="2438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8200" y="2667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4648200" y="2895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648200" y="3124200"/>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2362200" y="2362200"/>
            <a:ext cx="3962400" cy="2971800"/>
          </a:xfrm>
          <a:prstGeom prst="rect">
            <a:avLst/>
          </a:prstGeom>
          <a:solidFill>
            <a:srgbClr val="92D050">
              <a:alpha val="19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2362200" y="5715000"/>
            <a:ext cx="39624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Ring</a:t>
            </a:r>
            <a:endParaRPr lang="en-US" dirty="0">
              <a:solidFill>
                <a:schemeClr val="tx1"/>
              </a:solidFill>
            </a:endParaRPr>
          </a:p>
        </p:txBody>
      </p:sp>
      <p:sp>
        <p:nvSpPr>
          <p:cNvPr id="52" name="Rectangle 51"/>
          <p:cNvSpPr/>
          <p:nvPr/>
        </p:nvSpPr>
        <p:spPr>
          <a:xfrm>
            <a:off x="2362200" y="1143000"/>
            <a:ext cx="39624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Global Ring</a:t>
            </a:r>
            <a:endParaRPr lang="en-US" dirty="0">
              <a:solidFill>
                <a:schemeClr val="tx1"/>
              </a:solidFill>
            </a:endParaRPr>
          </a:p>
        </p:txBody>
      </p:sp>
      <p:sp>
        <p:nvSpPr>
          <p:cNvPr id="53" name="Down Arrow 52"/>
          <p:cNvSpPr/>
          <p:nvPr/>
        </p:nvSpPr>
        <p:spPr>
          <a:xfrm>
            <a:off x="2743200" y="5181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Down Arrow 53"/>
          <p:cNvSpPr/>
          <p:nvPr/>
        </p:nvSpPr>
        <p:spPr>
          <a:xfrm flipV="1">
            <a:off x="3352800" y="5181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Down Arrow 54"/>
          <p:cNvSpPr/>
          <p:nvPr/>
        </p:nvSpPr>
        <p:spPr>
          <a:xfrm>
            <a:off x="5181600" y="5181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Down Arrow 55"/>
          <p:cNvSpPr/>
          <p:nvPr/>
        </p:nvSpPr>
        <p:spPr>
          <a:xfrm flipV="1">
            <a:off x="5791200" y="5181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Down Arrow 56"/>
          <p:cNvSpPr/>
          <p:nvPr/>
        </p:nvSpPr>
        <p:spPr>
          <a:xfrm>
            <a:off x="2743200" y="1981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Down Arrow 57"/>
          <p:cNvSpPr/>
          <p:nvPr/>
        </p:nvSpPr>
        <p:spPr>
          <a:xfrm flipV="1">
            <a:off x="3352800" y="1981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Down Arrow 58"/>
          <p:cNvSpPr/>
          <p:nvPr/>
        </p:nvSpPr>
        <p:spPr>
          <a:xfrm>
            <a:off x="5181600" y="1981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Down Arrow 59"/>
          <p:cNvSpPr/>
          <p:nvPr/>
        </p:nvSpPr>
        <p:spPr>
          <a:xfrm flipV="1">
            <a:off x="5791200" y="1981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2099216" y="1916668"/>
            <a:ext cx="660950" cy="369332"/>
          </a:xfrm>
          <a:prstGeom prst="rect">
            <a:avLst/>
          </a:prstGeom>
          <a:noFill/>
        </p:spPr>
        <p:txBody>
          <a:bodyPr wrap="none" rtlCol="0">
            <a:spAutoFit/>
          </a:bodyPr>
          <a:lstStyle/>
          <a:p>
            <a:r>
              <a:rPr lang="en-US" dirty="0" smtClean="0"/>
              <a:t>West</a:t>
            </a:r>
            <a:endParaRPr lang="en-US" dirty="0"/>
          </a:p>
        </p:txBody>
      </p:sp>
      <p:sp>
        <p:nvSpPr>
          <p:cNvPr id="64" name="TextBox 63"/>
          <p:cNvSpPr txBox="1"/>
          <p:nvPr/>
        </p:nvSpPr>
        <p:spPr>
          <a:xfrm>
            <a:off x="5909216" y="1916668"/>
            <a:ext cx="567784" cy="369332"/>
          </a:xfrm>
          <a:prstGeom prst="rect">
            <a:avLst/>
          </a:prstGeom>
          <a:noFill/>
        </p:spPr>
        <p:txBody>
          <a:bodyPr wrap="none" rtlCol="0">
            <a:spAutoFit/>
          </a:bodyPr>
          <a:lstStyle/>
          <a:p>
            <a:r>
              <a:rPr lang="en-US" dirty="0" smtClean="0"/>
              <a:t>East</a:t>
            </a:r>
            <a:endParaRPr lang="en-US" dirty="0"/>
          </a:p>
        </p:txBody>
      </p:sp>
      <p:sp>
        <p:nvSpPr>
          <p:cNvPr id="65" name="TextBox 64"/>
          <p:cNvSpPr txBox="1"/>
          <p:nvPr/>
        </p:nvSpPr>
        <p:spPr>
          <a:xfrm>
            <a:off x="2057400" y="5334000"/>
            <a:ext cx="660950" cy="369332"/>
          </a:xfrm>
          <a:prstGeom prst="rect">
            <a:avLst/>
          </a:prstGeom>
          <a:noFill/>
        </p:spPr>
        <p:txBody>
          <a:bodyPr wrap="none" rtlCol="0">
            <a:spAutoFit/>
          </a:bodyPr>
          <a:lstStyle/>
          <a:p>
            <a:r>
              <a:rPr lang="en-US" dirty="0" smtClean="0"/>
              <a:t>West</a:t>
            </a:r>
            <a:endParaRPr lang="en-US" dirty="0"/>
          </a:p>
        </p:txBody>
      </p:sp>
      <p:sp>
        <p:nvSpPr>
          <p:cNvPr id="66" name="TextBox 65"/>
          <p:cNvSpPr txBox="1"/>
          <p:nvPr/>
        </p:nvSpPr>
        <p:spPr>
          <a:xfrm>
            <a:off x="5909216" y="5345668"/>
            <a:ext cx="567784" cy="369332"/>
          </a:xfrm>
          <a:prstGeom prst="rect">
            <a:avLst/>
          </a:prstGeom>
          <a:noFill/>
        </p:spPr>
        <p:txBody>
          <a:bodyPr wrap="none" rtlCol="0">
            <a:spAutoFit/>
          </a:bodyPr>
          <a:lstStyle/>
          <a:p>
            <a:r>
              <a:rPr lang="en-US" dirty="0" smtClean="0"/>
              <a:t>East</a:t>
            </a:r>
            <a:endParaRPr lang="en-US" dirty="0"/>
          </a:p>
        </p:txBody>
      </p:sp>
      <p:pic>
        <p:nvPicPr>
          <p:cNvPr id="61" name="Picture 60"/>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2"/>
                                        </p:tgtEl>
                                      </p:cBhvr>
                                    </p:animEffect>
                                    <p:set>
                                      <p:cBhvr>
                                        <p:cTn id="7" dur="1" fill="hold">
                                          <p:stCondLst>
                                            <p:cond delay="499"/>
                                          </p:stCondLst>
                                        </p:cTn>
                                        <p:tgtEl>
                                          <p:spTgt spid="32"/>
                                        </p:tgtEl>
                                        <p:attrNameLst>
                                          <p:attrName>style.visibility</p:attrName>
                                        </p:attrNameLst>
                                      </p:cBhvr>
                                      <p:to>
                                        <p:strVal val="hidden"/>
                                      </p:to>
                                    </p:set>
                                  </p:childTnLst>
                                </p:cTn>
                              </p:par>
                              <p:par>
                                <p:cTn id="8" presetID="3" presetClass="exit" presetSubtype="10" fill="hold" grpId="0" nodeType="withEffect">
                                  <p:stCondLst>
                                    <p:cond delay="0"/>
                                  </p:stCondLst>
                                  <p:childTnLst>
                                    <p:animEffect transition="out" filter="blinds(horizontal)">
                                      <p:cBhvr>
                                        <p:cTn id="9" dur="500"/>
                                        <p:tgtEl>
                                          <p:spTgt spid="33"/>
                                        </p:tgtEl>
                                      </p:cBhvr>
                                    </p:animEffect>
                                    <p:set>
                                      <p:cBhvr>
                                        <p:cTn id="10" dur="1" fill="hold">
                                          <p:stCondLst>
                                            <p:cond delay="499"/>
                                          </p:stCondLst>
                                        </p:cTn>
                                        <p:tgtEl>
                                          <p:spTgt spid="33"/>
                                        </p:tgtEl>
                                        <p:attrNameLst>
                                          <p:attrName>style.visibility</p:attrName>
                                        </p:attrNameLst>
                                      </p:cBhvr>
                                      <p:to>
                                        <p:strVal val="hidden"/>
                                      </p:to>
                                    </p:set>
                                  </p:childTnLst>
                                </p:cTn>
                              </p:par>
                              <p:par>
                                <p:cTn id="11" presetID="3" presetClass="exit" presetSubtype="10" fill="hold" grpId="0" nodeType="withEffect">
                                  <p:stCondLst>
                                    <p:cond delay="0"/>
                                  </p:stCondLst>
                                  <p:childTnLst>
                                    <p:animEffect transition="out" filter="blinds(horizontal)">
                                      <p:cBhvr>
                                        <p:cTn id="12" dur="500"/>
                                        <p:tgtEl>
                                          <p:spTgt spid="34"/>
                                        </p:tgtEl>
                                      </p:cBhvr>
                                    </p:animEffect>
                                    <p:set>
                                      <p:cBhvr>
                                        <p:cTn id="13" dur="1" fill="hold">
                                          <p:stCondLst>
                                            <p:cond delay="499"/>
                                          </p:stCondLst>
                                        </p:cTn>
                                        <p:tgtEl>
                                          <p:spTgt spid="34"/>
                                        </p:tgtEl>
                                        <p:attrNameLst>
                                          <p:attrName>style.visibility</p:attrName>
                                        </p:attrNameLst>
                                      </p:cBhvr>
                                      <p:to>
                                        <p:strVal val="hidden"/>
                                      </p:to>
                                    </p:set>
                                  </p:childTnLst>
                                </p:cTn>
                              </p:par>
                              <p:par>
                                <p:cTn id="14" presetID="3" presetClass="exit" presetSubtype="10" fill="hold" grpId="0" nodeType="withEffect">
                                  <p:stCondLst>
                                    <p:cond delay="0"/>
                                  </p:stCondLst>
                                  <p:childTnLst>
                                    <p:animEffect transition="out" filter="blinds(horizontal)">
                                      <p:cBhvr>
                                        <p:cTn id="15" dur="500"/>
                                        <p:tgtEl>
                                          <p:spTgt spid="35"/>
                                        </p:tgtEl>
                                      </p:cBhvr>
                                    </p:animEffect>
                                    <p:set>
                                      <p:cBhvr>
                                        <p:cTn id="16" dur="1" fill="hold">
                                          <p:stCondLst>
                                            <p:cond delay="499"/>
                                          </p:stCondLst>
                                        </p:cTn>
                                        <p:tgtEl>
                                          <p:spTgt spid="35"/>
                                        </p:tgtEl>
                                        <p:attrNameLst>
                                          <p:attrName>style.visibility</p:attrName>
                                        </p:attrNameLst>
                                      </p:cBhvr>
                                      <p:to>
                                        <p:strVal val="hidden"/>
                                      </p:to>
                                    </p:set>
                                  </p:childTnLst>
                                </p:cTn>
                              </p:par>
                              <p:par>
                                <p:cTn id="17" presetID="3" presetClass="exit" presetSubtype="10" fill="hold" grpId="0" nodeType="withEffect">
                                  <p:stCondLst>
                                    <p:cond delay="0"/>
                                  </p:stCondLst>
                                  <p:childTnLst>
                                    <p:animEffect transition="out" filter="blinds(horizontal)">
                                      <p:cBhvr>
                                        <p:cTn id="18" dur="500"/>
                                        <p:tgtEl>
                                          <p:spTgt spid="36"/>
                                        </p:tgtEl>
                                      </p:cBhvr>
                                    </p:animEffect>
                                    <p:set>
                                      <p:cBhvr>
                                        <p:cTn id="19" dur="1" fill="hold">
                                          <p:stCondLst>
                                            <p:cond delay="499"/>
                                          </p:stCondLst>
                                        </p:cTn>
                                        <p:tgtEl>
                                          <p:spTgt spid="36"/>
                                        </p:tgtEl>
                                        <p:attrNameLst>
                                          <p:attrName>style.visibility</p:attrName>
                                        </p:attrNameLst>
                                      </p:cBhvr>
                                      <p:to>
                                        <p:strVal val="hidden"/>
                                      </p:to>
                                    </p:set>
                                  </p:childTnLst>
                                </p:cTn>
                              </p:par>
                              <p:par>
                                <p:cTn id="20" presetID="3" presetClass="exit" presetSubtype="10" fill="hold" grpId="0" nodeType="withEffect">
                                  <p:stCondLst>
                                    <p:cond delay="0"/>
                                  </p:stCondLst>
                                  <p:childTnLst>
                                    <p:animEffect transition="out" filter="blinds(horizontal)">
                                      <p:cBhvr>
                                        <p:cTn id="21" dur="500"/>
                                        <p:tgtEl>
                                          <p:spTgt spid="37"/>
                                        </p:tgtEl>
                                      </p:cBhvr>
                                    </p:animEffect>
                                    <p:set>
                                      <p:cBhvr>
                                        <p:cTn id="22" dur="1" fill="hold">
                                          <p:stCondLst>
                                            <p:cond delay="499"/>
                                          </p:stCondLst>
                                        </p:cTn>
                                        <p:tgtEl>
                                          <p:spTgt spid="37"/>
                                        </p:tgtEl>
                                        <p:attrNameLst>
                                          <p:attrName>style.visibility</p:attrName>
                                        </p:attrNameLst>
                                      </p:cBhvr>
                                      <p:to>
                                        <p:strVal val="hidden"/>
                                      </p:to>
                                    </p:set>
                                  </p:childTnLst>
                                </p:cTn>
                              </p:par>
                              <p:par>
                                <p:cTn id="23" presetID="3" presetClass="exit" presetSubtype="10" fill="hold" grpId="0" nodeType="withEffect">
                                  <p:stCondLst>
                                    <p:cond delay="0"/>
                                  </p:stCondLst>
                                  <p:childTnLst>
                                    <p:animEffect transition="out" filter="blinds(horizontal)">
                                      <p:cBhvr>
                                        <p:cTn id="24" dur="500"/>
                                        <p:tgtEl>
                                          <p:spTgt spid="38"/>
                                        </p:tgtEl>
                                      </p:cBhvr>
                                    </p:animEffect>
                                    <p:set>
                                      <p:cBhvr>
                                        <p:cTn id="25" dur="1" fill="hold">
                                          <p:stCondLst>
                                            <p:cond delay="499"/>
                                          </p:stCondLst>
                                        </p:cTn>
                                        <p:tgtEl>
                                          <p:spTgt spid="38"/>
                                        </p:tgtEl>
                                        <p:attrNameLst>
                                          <p:attrName>style.visibility</p:attrName>
                                        </p:attrNameLst>
                                      </p:cBhvr>
                                      <p:to>
                                        <p:strVal val="hidden"/>
                                      </p:to>
                                    </p:set>
                                  </p:childTnLst>
                                </p:cTn>
                              </p:par>
                              <p:par>
                                <p:cTn id="26" presetID="3" presetClass="exit" presetSubtype="10" fill="hold" grpId="0" nodeType="withEffect">
                                  <p:stCondLst>
                                    <p:cond delay="0"/>
                                  </p:stCondLst>
                                  <p:childTnLst>
                                    <p:animEffect transition="out" filter="blinds(horizontal)">
                                      <p:cBhvr>
                                        <p:cTn id="27" dur="500"/>
                                        <p:tgtEl>
                                          <p:spTgt spid="39"/>
                                        </p:tgtEl>
                                      </p:cBhvr>
                                    </p:animEffect>
                                    <p:set>
                                      <p:cBhvr>
                                        <p:cTn id="28" dur="1" fill="hold">
                                          <p:stCondLst>
                                            <p:cond delay="499"/>
                                          </p:stCondLst>
                                        </p:cTn>
                                        <p:tgtEl>
                                          <p:spTgt spid="39"/>
                                        </p:tgtEl>
                                        <p:attrNameLst>
                                          <p:attrName>style.visibility</p:attrName>
                                        </p:attrNameLst>
                                      </p:cBhvr>
                                      <p:to>
                                        <p:strVal val="hidden"/>
                                      </p:to>
                                    </p:set>
                                  </p:childTnLst>
                                </p:cTn>
                              </p:par>
                              <p:par>
                                <p:cTn id="29" presetID="3" presetClass="exit" presetSubtype="10" fill="hold" grpId="0" nodeType="withEffect">
                                  <p:stCondLst>
                                    <p:cond delay="0"/>
                                  </p:stCondLst>
                                  <p:childTnLst>
                                    <p:animEffect transition="out" filter="blinds(horizontal)">
                                      <p:cBhvr>
                                        <p:cTn id="30" dur="500"/>
                                        <p:tgtEl>
                                          <p:spTgt spid="42"/>
                                        </p:tgtEl>
                                      </p:cBhvr>
                                    </p:animEffect>
                                    <p:set>
                                      <p:cBhvr>
                                        <p:cTn id="31" dur="1" fill="hold">
                                          <p:stCondLst>
                                            <p:cond delay="499"/>
                                          </p:stCondLst>
                                        </p:cTn>
                                        <p:tgtEl>
                                          <p:spTgt spid="42"/>
                                        </p:tgtEl>
                                        <p:attrNameLst>
                                          <p:attrName>style.visibility</p:attrName>
                                        </p:attrNameLst>
                                      </p:cBhvr>
                                      <p:to>
                                        <p:strVal val="hidden"/>
                                      </p:to>
                                    </p:set>
                                  </p:childTnLst>
                                </p:cTn>
                              </p:par>
                              <p:par>
                                <p:cTn id="32" presetID="3" presetClass="exit" presetSubtype="10" fill="hold" grpId="0" nodeType="withEffect">
                                  <p:stCondLst>
                                    <p:cond delay="0"/>
                                  </p:stCondLst>
                                  <p:childTnLst>
                                    <p:animEffect transition="out" filter="blinds(horizontal)">
                                      <p:cBhvr>
                                        <p:cTn id="33" dur="500"/>
                                        <p:tgtEl>
                                          <p:spTgt spid="43"/>
                                        </p:tgtEl>
                                      </p:cBhvr>
                                    </p:animEffect>
                                    <p:set>
                                      <p:cBhvr>
                                        <p:cTn id="34" dur="1" fill="hold">
                                          <p:stCondLst>
                                            <p:cond delay="499"/>
                                          </p:stCondLst>
                                        </p:cTn>
                                        <p:tgtEl>
                                          <p:spTgt spid="43"/>
                                        </p:tgtEl>
                                        <p:attrNameLst>
                                          <p:attrName>style.visibility</p:attrName>
                                        </p:attrNameLst>
                                      </p:cBhvr>
                                      <p:to>
                                        <p:strVal val="hidden"/>
                                      </p:to>
                                    </p:set>
                                  </p:childTnLst>
                                </p:cTn>
                              </p:par>
                              <p:par>
                                <p:cTn id="35" presetID="3" presetClass="exit" presetSubtype="10" fill="hold" grpId="0" nodeType="withEffect">
                                  <p:stCondLst>
                                    <p:cond delay="0"/>
                                  </p:stCondLst>
                                  <p:childTnLst>
                                    <p:animEffect transition="out" filter="blinds(horizontal)">
                                      <p:cBhvr>
                                        <p:cTn id="36" dur="500"/>
                                        <p:tgtEl>
                                          <p:spTgt spid="44"/>
                                        </p:tgtEl>
                                      </p:cBhvr>
                                    </p:animEffect>
                                    <p:set>
                                      <p:cBhvr>
                                        <p:cTn id="37" dur="1" fill="hold">
                                          <p:stCondLst>
                                            <p:cond delay="499"/>
                                          </p:stCondLst>
                                        </p:cTn>
                                        <p:tgtEl>
                                          <p:spTgt spid="44"/>
                                        </p:tgtEl>
                                        <p:attrNameLst>
                                          <p:attrName>style.visibility</p:attrName>
                                        </p:attrNameLst>
                                      </p:cBhvr>
                                      <p:to>
                                        <p:strVal val="hidden"/>
                                      </p:to>
                                    </p:set>
                                  </p:childTnLst>
                                </p:cTn>
                              </p:par>
                              <p:par>
                                <p:cTn id="38" presetID="3" presetClass="exit" presetSubtype="10" fill="hold" grpId="0" nodeType="withEffect">
                                  <p:stCondLst>
                                    <p:cond delay="0"/>
                                  </p:stCondLst>
                                  <p:childTnLst>
                                    <p:animEffect transition="out" filter="blinds(horizontal)">
                                      <p:cBhvr>
                                        <p:cTn id="39" dur="500"/>
                                        <p:tgtEl>
                                          <p:spTgt spid="45"/>
                                        </p:tgtEl>
                                      </p:cBhvr>
                                    </p:animEffect>
                                    <p:set>
                                      <p:cBhvr>
                                        <p:cTn id="40" dur="1" fill="hold">
                                          <p:stCondLst>
                                            <p:cond delay="499"/>
                                          </p:stCondLst>
                                        </p:cTn>
                                        <p:tgtEl>
                                          <p:spTgt spid="45"/>
                                        </p:tgtEl>
                                        <p:attrNameLst>
                                          <p:attrName>style.visibility</p:attrName>
                                        </p:attrNameLst>
                                      </p:cBhvr>
                                      <p:to>
                                        <p:strVal val="hidden"/>
                                      </p:to>
                                    </p:set>
                                  </p:childTnLst>
                                </p:cTn>
                              </p:par>
                              <p:par>
                                <p:cTn id="41" presetID="3" presetClass="exit" presetSubtype="10" fill="hold" grpId="0" nodeType="withEffect">
                                  <p:stCondLst>
                                    <p:cond delay="0"/>
                                  </p:stCondLst>
                                  <p:childTnLst>
                                    <p:animEffect transition="out" filter="blinds(horizontal)">
                                      <p:cBhvr>
                                        <p:cTn id="42" dur="500"/>
                                        <p:tgtEl>
                                          <p:spTgt spid="46"/>
                                        </p:tgtEl>
                                      </p:cBhvr>
                                    </p:animEffect>
                                    <p:set>
                                      <p:cBhvr>
                                        <p:cTn id="43" dur="1" fill="hold">
                                          <p:stCondLst>
                                            <p:cond delay="499"/>
                                          </p:stCondLst>
                                        </p:cTn>
                                        <p:tgtEl>
                                          <p:spTgt spid="46"/>
                                        </p:tgtEl>
                                        <p:attrNameLst>
                                          <p:attrName>style.visibility</p:attrName>
                                        </p:attrNameLst>
                                      </p:cBhvr>
                                      <p:to>
                                        <p:strVal val="hidden"/>
                                      </p:to>
                                    </p:set>
                                  </p:childTnLst>
                                </p:cTn>
                              </p:par>
                              <p:par>
                                <p:cTn id="44" presetID="3" presetClass="exit" presetSubtype="10" fill="hold" grpId="0" nodeType="withEffect">
                                  <p:stCondLst>
                                    <p:cond delay="0"/>
                                  </p:stCondLst>
                                  <p:childTnLst>
                                    <p:animEffect transition="out" filter="blinds(horizontal)">
                                      <p:cBhvr>
                                        <p:cTn id="45" dur="500"/>
                                        <p:tgtEl>
                                          <p:spTgt spid="47"/>
                                        </p:tgtEl>
                                      </p:cBhvr>
                                    </p:animEffect>
                                    <p:set>
                                      <p:cBhvr>
                                        <p:cTn id="46" dur="1" fill="hold">
                                          <p:stCondLst>
                                            <p:cond delay="499"/>
                                          </p:stCondLst>
                                        </p:cTn>
                                        <p:tgtEl>
                                          <p:spTgt spid="47"/>
                                        </p:tgtEl>
                                        <p:attrNameLst>
                                          <p:attrName>style.visibility</p:attrName>
                                        </p:attrNameLst>
                                      </p:cBhvr>
                                      <p:to>
                                        <p:strVal val="hidden"/>
                                      </p:to>
                                    </p:set>
                                  </p:childTnLst>
                                </p:cTn>
                              </p:par>
                              <p:par>
                                <p:cTn id="47" presetID="3" presetClass="exit" presetSubtype="10" fill="hold" grpId="0" nodeType="withEffect">
                                  <p:stCondLst>
                                    <p:cond delay="0"/>
                                  </p:stCondLst>
                                  <p:childTnLst>
                                    <p:animEffect transition="out" filter="blinds(horizontal)">
                                      <p:cBhvr>
                                        <p:cTn id="48" dur="500"/>
                                        <p:tgtEl>
                                          <p:spTgt spid="48"/>
                                        </p:tgtEl>
                                      </p:cBhvr>
                                    </p:animEffect>
                                    <p:set>
                                      <p:cBhvr>
                                        <p:cTn id="49" dur="1" fill="hold">
                                          <p:stCondLst>
                                            <p:cond delay="499"/>
                                          </p:stCondLst>
                                        </p:cTn>
                                        <p:tgtEl>
                                          <p:spTgt spid="48"/>
                                        </p:tgtEl>
                                        <p:attrNameLst>
                                          <p:attrName>style.visibility</p:attrName>
                                        </p:attrNameLst>
                                      </p:cBhvr>
                                      <p:to>
                                        <p:strVal val="hidden"/>
                                      </p:to>
                                    </p:set>
                                  </p:childTnLst>
                                </p:cTn>
                              </p:par>
                              <p:par>
                                <p:cTn id="50" presetID="3" presetClass="exit" presetSubtype="10" fill="hold" grpId="0" nodeType="withEffect">
                                  <p:stCondLst>
                                    <p:cond delay="0"/>
                                  </p:stCondLst>
                                  <p:childTnLst>
                                    <p:animEffect transition="out" filter="blinds(horizontal)">
                                      <p:cBhvr>
                                        <p:cTn id="51" dur="500"/>
                                        <p:tgtEl>
                                          <p:spTgt spid="49"/>
                                        </p:tgtEl>
                                      </p:cBhvr>
                                    </p:animEffect>
                                    <p:set>
                                      <p:cBhvr>
                                        <p:cTn id="52" dur="1" fill="hold">
                                          <p:stCondLst>
                                            <p:cond delay="499"/>
                                          </p:stCondLst>
                                        </p:cTn>
                                        <p:tgtEl>
                                          <p:spTgt spid="49"/>
                                        </p:tgtEl>
                                        <p:attrNameLst>
                                          <p:attrName>style.visibility</p:attrName>
                                        </p:attrNameLst>
                                      </p:cBhvr>
                                      <p:to>
                                        <p:strVal val="hidden"/>
                                      </p:to>
                                    </p:set>
                                  </p:childTnLst>
                                </p:cTn>
                              </p:par>
                              <p:par>
                                <p:cTn id="53" presetID="3" presetClass="exit" presetSubtype="10" fill="hold" grpId="0" nodeType="withEffect">
                                  <p:stCondLst>
                                    <p:cond delay="0"/>
                                  </p:stCondLst>
                                  <p:childTnLst>
                                    <p:animEffect transition="out" filter="blinds(horizontal)">
                                      <p:cBhvr>
                                        <p:cTn id="54" dur="500"/>
                                        <p:tgtEl>
                                          <p:spTgt spid="10"/>
                                        </p:tgtEl>
                                      </p:cBhvr>
                                    </p:animEffect>
                                    <p:set>
                                      <p:cBhvr>
                                        <p:cTn id="55" dur="1" fill="hold">
                                          <p:stCondLst>
                                            <p:cond delay="499"/>
                                          </p:stCondLst>
                                        </p:cTn>
                                        <p:tgtEl>
                                          <p:spTgt spid="10"/>
                                        </p:tgtEl>
                                        <p:attrNameLst>
                                          <p:attrName>style.visibility</p:attrName>
                                        </p:attrNameLst>
                                      </p:cBhvr>
                                      <p:to>
                                        <p:strVal val="hidden"/>
                                      </p:to>
                                    </p:set>
                                  </p:childTnLst>
                                </p:cTn>
                              </p:par>
                              <p:par>
                                <p:cTn id="56" presetID="3" presetClass="exit" presetSubtype="10" fill="hold" grpId="0" nodeType="withEffect">
                                  <p:stCondLst>
                                    <p:cond delay="0"/>
                                  </p:stCondLst>
                                  <p:childTnLst>
                                    <p:animEffect transition="out" filter="blinds(horizontal)">
                                      <p:cBhvr>
                                        <p:cTn id="57" dur="500"/>
                                        <p:tgtEl>
                                          <p:spTgt spid="11"/>
                                        </p:tgtEl>
                                      </p:cBhvr>
                                    </p:animEffect>
                                    <p:set>
                                      <p:cBhvr>
                                        <p:cTn id="58" dur="1" fill="hold">
                                          <p:stCondLst>
                                            <p:cond delay="499"/>
                                          </p:stCondLst>
                                        </p:cTn>
                                        <p:tgtEl>
                                          <p:spTgt spid="11"/>
                                        </p:tgtEl>
                                        <p:attrNameLst>
                                          <p:attrName>style.visibility</p:attrName>
                                        </p:attrNameLst>
                                      </p:cBhvr>
                                      <p:to>
                                        <p:strVal val="hidden"/>
                                      </p:to>
                                    </p:set>
                                  </p:childTnLst>
                                </p:cTn>
                              </p:par>
                              <p:par>
                                <p:cTn id="59" presetID="3" presetClass="exit" presetSubtype="10" fill="hold" grpId="0" nodeType="withEffect">
                                  <p:stCondLst>
                                    <p:cond delay="0"/>
                                  </p:stCondLst>
                                  <p:childTnLst>
                                    <p:animEffect transition="out" filter="blinds(horizontal)">
                                      <p:cBhvr>
                                        <p:cTn id="60" dur="500"/>
                                        <p:tgtEl>
                                          <p:spTgt spid="12"/>
                                        </p:tgtEl>
                                      </p:cBhvr>
                                    </p:animEffect>
                                    <p:set>
                                      <p:cBhvr>
                                        <p:cTn id="61" dur="1" fill="hold">
                                          <p:stCondLst>
                                            <p:cond delay="499"/>
                                          </p:stCondLst>
                                        </p:cTn>
                                        <p:tgtEl>
                                          <p:spTgt spid="12"/>
                                        </p:tgtEl>
                                        <p:attrNameLst>
                                          <p:attrName>style.visibility</p:attrName>
                                        </p:attrNameLst>
                                      </p:cBhvr>
                                      <p:to>
                                        <p:strVal val="hidden"/>
                                      </p:to>
                                    </p:set>
                                  </p:childTnLst>
                                </p:cTn>
                              </p:par>
                              <p:par>
                                <p:cTn id="62" presetID="3" presetClass="exit" presetSubtype="10" fill="hold" grpId="0" nodeType="withEffect">
                                  <p:stCondLst>
                                    <p:cond delay="0"/>
                                  </p:stCondLst>
                                  <p:childTnLst>
                                    <p:animEffect transition="out" filter="blinds(horizontal)">
                                      <p:cBhvr>
                                        <p:cTn id="63" dur="500"/>
                                        <p:tgtEl>
                                          <p:spTgt spid="13"/>
                                        </p:tgtEl>
                                      </p:cBhvr>
                                    </p:animEffect>
                                    <p:set>
                                      <p:cBhvr>
                                        <p:cTn id="64" dur="1" fill="hold">
                                          <p:stCondLst>
                                            <p:cond delay="499"/>
                                          </p:stCondLst>
                                        </p:cTn>
                                        <p:tgtEl>
                                          <p:spTgt spid="13"/>
                                        </p:tgtEl>
                                        <p:attrNameLst>
                                          <p:attrName>style.visibility</p:attrName>
                                        </p:attrNameLst>
                                      </p:cBhvr>
                                      <p:to>
                                        <p:strVal val="hidden"/>
                                      </p:to>
                                    </p:set>
                                  </p:childTnLst>
                                </p:cTn>
                              </p:par>
                              <p:par>
                                <p:cTn id="65" presetID="3" presetClass="exit" presetSubtype="10" fill="hold" grpId="0" nodeType="withEffect">
                                  <p:stCondLst>
                                    <p:cond delay="0"/>
                                  </p:stCondLst>
                                  <p:childTnLst>
                                    <p:animEffect transition="out" filter="blinds(horizontal)">
                                      <p:cBhvr>
                                        <p:cTn id="66" dur="500"/>
                                        <p:tgtEl>
                                          <p:spTgt spid="14"/>
                                        </p:tgtEl>
                                      </p:cBhvr>
                                    </p:animEffect>
                                    <p:set>
                                      <p:cBhvr>
                                        <p:cTn id="67" dur="1" fill="hold">
                                          <p:stCondLst>
                                            <p:cond delay="499"/>
                                          </p:stCondLst>
                                        </p:cTn>
                                        <p:tgtEl>
                                          <p:spTgt spid="14"/>
                                        </p:tgtEl>
                                        <p:attrNameLst>
                                          <p:attrName>style.visibility</p:attrName>
                                        </p:attrNameLst>
                                      </p:cBhvr>
                                      <p:to>
                                        <p:strVal val="hidden"/>
                                      </p:to>
                                    </p:set>
                                  </p:childTnLst>
                                </p:cTn>
                              </p:par>
                              <p:par>
                                <p:cTn id="68" presetID="3" presetClass="exit" presetSubtype="10" fill="hold" grpId="0" nodeType="withEffect">
                                  <p:stCondLst>
                                    <p:cond delay="0"/>
                                  </p:stCondLst>
                                  <p:childTnLst>
                                    <p:animEffect transition="out" filter="blinds(horizontal)">
                                      <p:cBhvr>
                                        <p:cTn id="69" dur="500"/>
                                        <p:tgtEl>
                                          <p:spTgt spid="15"/>
                                        </p:tgtEl>
                                      </p:cBhvr>
                                    </p:animEffect>
                                    <p:set>
                                      <p:cBhvr>
                                        <p:cTn id="70" dur="1" fill="hold">
                                          <p:stCondLst>
                                            <p:cond delay="499"/>
                                          </p:stCondLst>
                                        </p:cTn>
                                        <p:tgtEl>
                                          <p:spTgt spid="15"/>
                                        </p:tgtEl>
                                        <p:attrNameLst>
                                          <p:attrName>style.visibility</p:attrName>
                                        </p:attrNameLst>
                                      </p:cBhvr>
                                      <p:to>
                                        <p:strVal val="hidden"/>
                                      </p:to>
                                    </p:set>
                                  </p:childTnLst>
                                </p:cTn>
                              </p:par>
                              <p:par>
                                <p:cTn id="71" presetID="3" presetClass="exit" presetSubtype="10" fill="hold" grpId="0" nodeType="withEffect">
                                  <p:stCondLst>
                                    <p:cond delay="0"/>
                                  </p:stCondLst>
                                  <p:childTnLst>
                                    <p:animEffect transition="out" filter="blinds(horizontal)">
                                      <p:cBhvr>
                                        <p:cTn id="72" dur="500"/>
                                        <p:tgtEl>
                                          <p:spTgt spid="16"/>
                                        </p:tgtEl>
                                      </p:cBhvr>
                                    </p:animEffect>
                                    <p:set>
                                      <p:cBhvr>
                                        <p:cTn id="73" dur="1" fill="hold">
                                          <p:stCondLst>
                                            <p:cond delay="499"/>
                                          </p:stCondLst>
                                        </p:cTn>
                                        <p:tgtEl>
                                          <p:spTgt spid="16"/>
                                        </p:tgtEl>
                                        <p:attrNameLst>
                                          <p:attrName>style.visibility</p:attrName>
                                        </p:attrNameLst>
                                      </p:cBhvr>
                                      <p:to>
                                        <p:strVal val="hidden"/>
                                      </p:to>
                                    </p:set>
                                  </p:childTnLst>
                                </p:cTn>
                              </p:par>
                              <p:par>
                                <p:cTn id="74" presetID="3" presetClass="exit" presetSubtype="10" fill="hold" grpId="0" nodeType="withEffect">
                                  <p:stCondLst>
                                    <p:cond delay="0"/>
                                  </p:stCondLst>
                                  <p:childTnLst>
                                    <p:animEffect transition="out" filter="blinds(horizontal)">
                                      <p:cBhvr>
                                        <p:cTn id="75" dur="500"/>
                                        <p:tgtEl>
                                          <p:spTgt spid="17"/>
                                        </p:tgtEl>
                                      </p:cBhvr>
                                    </p:animEffect>
                                    <p:set>
                                      <p:cBhvr>
                                        <p:cTn id="76" dur="1" fill="hold">
                                          <p:stCondLst>
                                            <p:cond delay="499"/>
                                          </p:stCondLst>
                                        </p:cTn>
                                        <p:tgtEl>
                                          <p:spTgt spid="17"/>
                                        </p:tgtEl>
                                        <p:attrNameLst>
                                          <p:attrName>style.visibility</p:attrName>
                                        </p:attrNameLst>
                                      </p:cBhvr>
                                      <p:to>
                                        <p:strVal val="hidden"/>
                                      </p:to>
                                    </p:set>
                                  </p:childTnLst>
                                </p:cTn>
                              </p:par>
                              <p:par>
                                <p:cTn id="77" presetID="3" presetClass="exit" presetSubtype="10" fill="hold" grpId="0" nodeType="withEffect">
                                  <p:stCondLst>
                                    <p:cond delay="0"/>
                                  </p:stCondLst>
                                  <p:childTnLst>
                                    <p:animEffect transition="out" filter="blinds(horizontal)">
                                      <p:cBhvr>
                                        <p:cTn id="78" dur="500"/>
                                        <p:tgtEl>
                                          <p:spTgt spid="20"/>
                                        </p:tgtEl>
                                      </p:cBhvr>
                                    </p:animEffect>
                                    <p:set>
                                      <p:cBhvr>
                                        <p:cTn id="79" dur="1" fill="hold">
                                          <p:stCondLst>
                                            <p:cond delay="499"/>
                                          </p:stCondLst>
                                        </p:cTn>
                                        <p:tgtEl>
                                          <p:spTgt spid="20"/>
                                        </p:tgtEl>
                                        <p:attrNameLst>
                                          <p:attrName>style.visibility</p:attrName>
                                        </p:attrNameLst>
                                      </p:cBhvr>
                                      <p:to>
                                        <p:strVal val="hidden"/>
                                      </p:to>
                                    </p:set>
                                  </p:childTnLst>
                                </p:cTn>
                              </p:par>
                              <p:par>
                                <p:cTn id="80" presetID="3" presetClass="exit" presetSubtype="10" fill="hold" grpId="0" nodeType="withEffect">
                                  <p:stCondLst>
                                    <p:cond delay="0"/>
                                  </p:stCondLst>
                                  <p:childTnLst>
                                    <p:animEffect transition="out" filter="blinds(horizontal)">
                                      <p:cBhvr>
                                        <p:cTn id="81" dur="500"/>
                                        <p:tgtEl>
                                          <p:spTgt spid="21"/>
                                        </p:tgtEl>
                                      </p:cBhvr>
                                    </p:animEffect>
                                    <p:set>
                                      <p:cBhvr>
                                        <p:cTn id="82" dur="1" fill="hold">
                                          <p:stCondLst>
                                            <p:cond delay="499"/>
                                          </p:stCondLst>
                                        </p:cTn>
                                        <p:tgtEl>
                                          <p:spTgt spid="21"/>
                                        </p:tgtEl>
                                        <p:attrNameLst>
                                          <p:attrName>style.visibility</p:attrName>
                                        </p:attrNameLst>
                                      </p:cBhvr>
                                      <p:to>
                                        <p:strVal val="hidden"/>
                                      </p:to>
                                    </p:set>
                                  </p:childTnLst>
                                </p:cTn>
                              </p:par>
                              <p:par>
                                <p:cTn id="83" presetID="3" presetClass="exit" presetSubtype="10" fill="hold" grpId="0" nodeType="withEffect">
                                  <p:stCondLst>
                                    <p:cond delay="0"/>
                                  </p:stCondLst>
                                  <p:childTnLst>
                                    <p:animEffect transition="out" filter="blinds(horizontal)">
                                      <p:cBhvr>
                                        <p:cTn id="84" dur="500"/>
                                        <p:tgtEl>
                                          <p:spTgt spid="22"/>
                                        </p:tgtEl>
                                      </p:cBhvr>
                                    </p:animEffect>
                                    <p:set>
                                      <p:cBhvr>
                                        <p:cTn id="85" dur="1" fill="hold">
                                          <p:stCondLst>
                                            <p:cond delay="499"/>
                                          </p:stCondLst>
                                        </p:cTn>
                                        <p:tgtEl>
                                          <p:spTgt spid="22"/>
                                        </p:tgtEl>
                                        <p:attrNameLst>
                                          <p:attrName>style.visibility</p:attrName>
                                        </p:attrNameLst>
                                      </p:cBhvr>
                                      <p:to>
                                        <p:strVal val="hidden"/>
                                      </p:to>
                                    </p:set>
                                  </p:childTnLst>
                                </p:cTn>
                              </p:par>
                              <p:par>
                                <p:cTn id="86" presetID="3" presetClass="exit" presetSubtype="10" fill="hold" grpId="0" nodeType="withEffect">
                                  <p:stCondLst>
                                    <p:cond delay="0"/>
                                  </p:stCondLst>
                                  <p:childTnLst>
                                    <p:animEffect transition="out" filter="blinds(horizontal)">
                                      <p:cBhvr>
                                        <p:cTn id="87" dur="500"/>
                                        <p:tgtEl>
                                          <p:spTgt spid="23"/>
                                        </p:tgtEl>
                                      </p:cBhvr>
                                    </p:animEffect>
                                    <p:set>
                                      <p:cBhvr>
                                        <p:cTn id="88" dur="1" fill="hold">
                                          <p:stCondLst>
                                            <p:cond delay="499"/>
                                          </p:stCondLst>
                                        </p:cTn>
                                        <p:tgtEl>
                                          <p:spTgt spid="23"/>
                                        </p:tgtEl>
                                        <p:attrNameLst>
                                          <p:attrName>style.visibility</p:attrName>
                                        </p:attrNameLst>
                                      </p:cBhvr>
                                      <p:to>
                                        <p:strVal val="hidden"/>
                                      </p:to>
                                    </p:set>
                                  </p:childTnLst>
                                </p:cTn>
                              </p:par>
                              <p:par>
                                <p:cTn id="89" presetID="3" presetClass="exit" presetSubtype="10" fill="hold" grpId="0" nodeType="withEffect">
                                  <p:stCondLst>
                                    <p:cond delay="0"/>
                                  </p:stCondLst>
                                  <p:childTnLst>
                                    <p:animEffect transition="out" filter="blinds(horizontal)">
                                      <p:cBhvr>
                                        <p:cTn id="90" dur="500"/>
                                        <p:tgtEl>
                                          <p:spTgt spid="24"/>
                                        </p:tgtEl>
                                      </p:cBhvr>
                                    </p:animEffect>
                                    <p:set>
                                      <p:cBhvr>
                                        <p:cTn id="91" dur="1" fill="hold">
                                          <p:stCondLst>
                                            <p:cond delay="499"/>
                                          </p:stCondLst>
                                        </p:cTn>
                                        <p:tgtEl>
                                          <p:spTgt spid="24"/>
                                        </p:tgtEl>
                                        <p:attrNameLst>
                                          <p:attrName>style.visibility</p:attrName>
                                        </p:attrNameLst>
                                      </p:cBhvr>
                                      <p:to>
                                        <p:strVal val="hidden"/>
                                      </p:to>
                                    </p:set>
                                  </p:childTnLst>
                                </p:cTn>
                              </p:par>
                              <p:par>
                                <p:cTn id="92" presetID="3" presetClass="exit" presetSubtype="10" fill="hold" grpId="0" nodeType="withEffect">
                                  <p:stCondLst>
                                    <p:cond delay="0"/>
                                  </p:stCondLst>
                                  <p:childTnLst>
                                    <p:animEffect transition="out" filter="blinds(horizontal)">
                                      <p:cBhvr>
                                        <p:cTn id="93" dur="500"/>
                                        <p:tgtEl>
                                          <p:spTgt spid="25"/>
                                        </p:tgtEl>
                                      </p:cBhvr>
                                    </p:animEffect>
                                    <p:set>
                                      <p:cBhvr>
                                        <p:cTn id="94" dur="1" fill="hold">
                                          <p:stCondLst>
                                            <p:cond delay="499"/>
                                          </p:stCondLst>
                                        </p:cTn>
                                        <p:tgtEl>
                                          <p:spTgt spid="25"/>
                                        </p:tgtEl>
                                        <p:attrNameLst>
                                          <p:attrName>style.visibility</p:attrName>
                                        </p:attrNameLst>
                                      </p:cBhvr>
                                      <p:to>
                                        <p:strVal val="hidden"/>
                                      </p:to>
                                    </p:set>
                                  </p:childTnLst>
                                </p:cTn>
                              </p:par>
                              <p:par>
                                <p:cTn id="95" presetID="3" presetClass="exit" presetSubtype="10" fill="hold" grpId="0" nodeType="withEffect">
                                  <p:stCondLst>
                                    <p:cond delay="0"/>
                                  </p:stCondLst>
                                  <p:childTnLst>
                                    <p:animEffect transition="out" filter="blinds(horizontal)">
                                      <p:cBhvr>
                                        <p:cTn id="96" dur="500"/>
                                        <p:tgtEl>
                                          <p:spTgt spid="26"/>
                                        </p:tgtEl>
                                      </p:cBhvr>
                                    </p:animEffect>
                                    <p:set>
                                      <p:cBhvr>
                                        <p:cTn id="97" dur="1" fill="hold">
                                          <p:stCondLst>
                                            <p:cond delay="499"/>
                                          </p:stCondLst>
                                        </p:cTn>
                                        <p:tgtEl>
                                          <p:spTgt spid="26"/>
                                        </p:tgtEl>
                                        <p:attrNameLst>
                                          <p:attrName>style.visibility</p:attrName>
                                        </p:attrNameLst>
                                      </p:cBhvr>
                                      <p:to>
                                        <p:strVal val="hidden"/>
                                      </p:to>
                                    </p:set>
                                  </p:childTnLst>
                                </p:cTn>
                              </p:par>
                              <p:par>
                                <p:cTn id="98" presetID="3" presetClass="exit" presetSubtype="10" fill="hold" grpId="0" nodeType="withEffect">
                                  <p:stCondLst>
                                    <p:cond delay="0"/>
                                  </p:stCondLst>
                                  <p:childTnLst>
                                    <p:animEffect transition="out" filter="blinds(horizontal)">
                                      <p:cBhvr>
                                        <p:cTn id="99" dur="500"/>
                                        <p:tgtEl>
                                          <p:spTgt spid="27"/>
                                        </p:tgtEl>
                                      </p:cBhvr>
                                    </p:animEffect>
                                    <p:set>
                                      <p:cBhvr>
                                        <p:cTn id="100" dur="1" fill="hold">
                                          <p:stCondLst>
                                            <p:cond delay="499"/>
                                          </p:stCondLst>
                                        </p:cTn>
                                        <p:tgtEl>
                                          <p:spTgt spid="27"/>
                                        </p:tgtEl>
                                        <p:attrNameLst>
                                          <p:attrName>style.visibility</p:attrName>
                                        </p:attrNameLst>
                                      </p:cBhvr>
                                      <p:to>
                                        <p:strVal val="hidden"/>
                                      </p:to>
                                    </p:set>
                                  </p:childTnLst>
                                </p:cTn>
                              </p:par>
                            </p:childTnLst>
                          </p:cTn>
                        </p:par>
                      </p:childTnLst>
                    </p:cTn>
                  </p:par>
                  <p:par>
                    <p:cTn id="101" fill="hold">
                      <p:stCondLst>
                        <p:cond delay="indefinite"/>
                      </p:stCondLst>
                      <p:childTnLst>
                        <p:par>
                          <p:cTn id="102" fill="hold">
                            <p:stCondLst>
                              <p:cond delay="0"/>
                            </p:stCondLst>
                            <p:childTnLst>
                              <p:par>
                                <p:cTn id="103" presetID="3" presetClass="exit" presetSubtype="10" fill="hold" grpId="0" nodeType="clickEffect">
                                  <p:stCondLst>
                                    <p:cond delay="0"/>
                                  </p:stCondLst>
                                  <p:childTnLst>
                                    <p:animEffect transition="out" filter="blinds(horizontal)">
                                      <p:cBhvr>
                                        <p:cTn id="104" dur="500"/>
                                        <p:tgtEl>
                                          <p:spTgt spid="29"/>
                                        </p:tgtEl>
                                      </p:cBhvr>
                                    </p:animEffect>
                                    <p:set>
                                      <p:cBhvr>
                                        <p:cTn id="105" dur="1" fill="hold">
                                          <p:stCondLst>
                                            <p:cond delay="499"/>
                                          </p:stCondLst>
                                        </p:cTn>
                                        <p:tgtEl>
                                          <p:spTgt spid="29"/>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animBg="1"/>
      <p:bldP spid="12" grpId="0" animBg="1"/>
      <p:bldP spid="13" grpId="0" animBg="1"/>
      <p:bldP spid="14" grpId="0" animBg="1"/>
      <p:bldP spid="15" grpId="0" animBg="1"/>
      <p:bldP spid="16" grpId="0" animBg="1"/>
      <p:bldP spid="17" grpId="0" animBg="1"/>
      <p:bldP spid="20" grpId="0" animBg="1"/>
      <p:bldP spid="21" grpId="0" animBg="1"/>
      <p:bldP spid="22" grpId="0" animBg="1"/>
      <p:bldP spid="23" grpId="0" animBg="1"/>
      <p:bldP spid="24" grpId="0" animBg="1"/>
      <p:bldP spid="25" grpId="0" animBg="1"/>
      <p:bldP spid="26" grpId="0" animBg="1"/>
      <p:bldP spid="27" grpId="0" animBg="1"/>
      <p:bldP spid="29" grpId="0" animBg="1"/>
      <p:bldP spid="32" grpId="0" animBg="1"/>
      <p:bldP spid="33" grpId="0" animBg="1"/>
      <p:bldP spid="34" grpId="0" animBg="1"/>
      <p:bldP spid="35" grpId="0" animBg="1"/>
      <p:bldP spid="36" grpId="0" animBg="1"/>
      <p:bldP spid="37" grpId="0" animBg="1"/>
      <p:bldP spid="38" grpId="0" animBg="1"/>
      <p:bldP spid="39" grpId="0" animBg="1"/>
      <p:bldP spid="42" grpId="0" animBg="1"/>
      <p:bldP spid="43" grpId="0" animBg="1"/>
      <p:bldP spid="44" grpId="0" animBg="1"/>
      <p:bldP spid="45" grpId="0" animBg="1"/>
      <p:bldP spid="46" grpId="0" animBg="1"/>
      <p:bldP spid="47" grpId="0" animBg="1"/>
      <p:bldP spid="48" grpId="0" animBg="1"/>
      <p:bldP spid="49"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52401"/>
            <a:ext cx="9144000" cy="761999"/>
          </a:xfrm>
        </p:spPr>
        <p:txBody>
          <a:bodyPr/>
          <a:lstStyle/>
          <a:p>
            <a:r>
              <a:rPr lang="en-US" dirty="0" smtClean="0"/>
              <a:t>Eliminating Buffers in Bridge Routers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18</a:t>
            </a:fld>
            <a:endParaRPr lang="en-US"/>
          </a:p>
        </p:txBody>
      </p:sp>
      <p:sp>
        <p:nvSpPr>
          <p:cNvPr id="6" name="Rectangle 5"/>
          <p:cNvSpPr/>
          <p:nvPr/>
        </p:nvSpPr>
        <p:spPr>
          <a:xfrm>
            <a:off x="2362200" y="2362200"/>
            <a:ext cx="3962400" cy="2971800"/>
          </a:xfrm>
          <a:prstGeom prst="rect">
            <a:avLst/>
          </a:prstGeom>
          <a:solidFill>
            <a:srgbClr val="92D050">
              <a:alpha val="19000"/>
            </a:srgbClr>
          </a:solid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2362200" y="5715000"/>
            <a:ext cx="39624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 Ring</a:t>
            </a:r>
            <a:endParaRPr lang="en-US" dirty="0">
              <a:solidFill>
                <a:schemeClr val="tx1"/>
              </a:solidFill>
            </a:endParaRPr>
          </a:p>
        </p:txBody>
      </p:sp>
      <p:sp>
        <p:nvSpPr>
          <p:cNvPr id="8" name="Down Arrow 7"/>
          <p:cNvSpPr/>
          <p:nvPr/>
        </p:nvSpPr>
        <p:spPr>
          <a:xfrm>
            <a:off x="2743200" y="5181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flipV="1">
            <a:off x="3352800" y="5181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Down Arrow 17"/>
          <p:cNvSpPr/>
          <p:nvPr/>
        </p:nvSpPr>
        <p:spPr>
          <a:xfrm>
            <a:off x="5181600" y="5181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Down Arrow 18"/>
          <p:cNvSpPr/>
          <p:nvPr/>
        </p:nvSpPr>
        <p:spPr>
          <a:xfrm flipV="1">
            <a:off x="5791200" y="5181600"/>
            <a:ext cx="152400" cy="457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2362200" y="1143000"/>
            <a:ext cx="3962400" cy="762000"/>
          </a:xfrm>
          <a:prstGeom prst="rect">
            <a:avLst/>
          </a:prstGeom>
          <a:solidFill>
            <a:schemeClr val="bg2">
              <a:lumMod val="75000"/>
            </a:schemeClr>
          </a:solidFill>
          <a:ln w="38100" cap="sq">
            <a:solidFill>
              <a:schemeClr val="bg2">
                <a:lumMod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Global Ring</a:t>
            </a:r>
            <a:endParaRPr lang="en-US" dirty="0">
              <a:solidFill>
                <a:schemeClr val="tx1"/>
              </a:solidFill>
            </a:endParaRPr>
          </a:p>
        </p:txBody>
      </p:sp>
      <p:sp>
        <p:nvSpPr>
          <p:cNvPr id="30" name="Down Arrow 29"/>
          <p:cNvSpPr/>
          <p:nvPr/>
        </p:nvSpPr>
        <p:spPr>
          <a:xfrm>
            <a:off x="2743200" y="1981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Down Arrow 30"/>
          <p:cNvSpPr/>
          <p:nvPr/>
        </p:nvSpPr>
        <p:spPr>
          <a:xfrm flipV="1">
            <a:off x="3352800" y="1981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Down Arrow 39"/>
          <p:cNvSpPr/>
          <p:nvPr/>
        </p:nvSpPr>
        <p:spPr>
          <a:xfrm>
            <a:off x="5181600" y="1981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Down Arrow 40"/>
          <p:cNvSpPr/>
          <p:nvPr/>
        </p:nvSpPr>
        <p:spPr>
          <a:xfrm flipV="1">
            <a:off x="5791200" y="1981200"/>
            <a:ext cx="1524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7" name="Group 146"/>
          <p:cNvGrpSpPr/>
          <p:nvPr/>
        </p:nvGrpSpPr>
        <p:grpSpPr>
          <a:xfrm>
            <a:off x="2590801" y="2362200"/>
            <a:ext cx="3505199" cy="2819401"/>
            <a:chOff x="2590801" y="2362200"/>
            <a:chExt cx="3505199" cy="2819401"/>
          </a:xfrm>
        </p:grpSpPr>
        <p:sp>
          <p:nvSpPr>
            <p:cNvPr id="69" name="Trapezoid 68"/>
            <p:cNvSpPr/>
            <p:nvPr/>
          </p:nvSpPr>
          <p:spPr>
            <a:xfrm>
              <a:off x="3124200" y="2667000"/>
              <a:ext cx="533400" cy="152400"/>
            </a:xfrm>
            <a:prstGeom prst="trapezoid">
              <a:avLst>
                <a:gd name="adj" fmla="val 63889"/>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Trapezoid 69"/>
            <p:cNvSpPr/>
            <p:nvPr/>
          </p:nvSpPr>
          <p:spPr>
            <a:xfrm>
              <a:off x="5562600" y="2667000"/>
              <a:ext cx="533400" cy="152400"/>
            </a:xfrm>
            <a:prstGeom prst="trapezoid">
              <a:avLst>
                <a:gd name="adj" fmla="val 63889"/>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Trapezoid 71"/>
            <p:cNvSpPr/>
            <p:nvPr/>
          </p:nvSpPr>
          <p:spPr>
            <a:xfrm rot="10800000">
              <a:off x="5029200" y="4724400"/>
              <a:ext cx="533400" cy="152400"/>
            </a:xfrm>
            <a:prstGeom prst="trapezoid">
              <a:avLst>
                <a:gd name="adj" fmla="val 63889"/>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Trapezoid 72"/>
            <p:cNvSpPr/>
            <p:nvPr/>
          </p:nvSpPr>
          <p:spPr>
            <a:xfrm rot="10800000">
              <a:off x="2590801" y="4724400"/>
              <a:ext cx="533400" cy="152400"/>
            </a:xfrm>
            <a:prstGeom prst="trapezoid">
              <a:avLst>
                <a:gd name="adj" fmla="val 63889"/>
              </a:avLst>
            </a:prstGeom>
            <a:solidFill>
              <a:schemeClr val="tx1">
                <a:lumMod val="50000"/>
                <a:lumOff val="50000"/>
              </a:schemeClr>
            </a:solid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4" name="Straight Connector 73"/>
            <p:cNvCxnSpPr/>
            <p:nvPr/>
          </p:nvCxnSpPr>
          <p:spPr>
            <a:xfrm rot="5400000" flipH="1" flipV="1">
              <a:off x="3276600" y="2514600"/>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5400000" flipH="1" flipV="1">
              <a:off x="5714206" y="2513806"/>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flipH="1" flipV="1">
              <a:off x="2667794" y="5028406"/>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5400000" flipH="1" flipV="1">
              <a:off x="5106194" y="5028406"/>
              <a:ext cx="304800"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79" name="Rectangle 78"/>
            <p:cNvSpPr/>
            <p:nvPr/>
          </p:nvSpPr>
          <p:spPr>
            <a:xfrm>
              <a:off x="5791200" y="3200400"/>
              <a:ext cx="1524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352800" y="3200400"/>
              <a:ext cx="1524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743200" y="4191000"/>
              <a:ext cx="1524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5181600" y="4191000"/>
              <a:ext cx="152400" cy="1524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83" name="Straight Connector 82"/>
            <p:cNvCxnSpPr/>
            <p:nvPr/>
          </p:nvCxnSpPr>
          <p:spPr>
            <a:xfrm rot="5400000" flipH="1" flipV="1">
              <a:off x="2628900" y="4533900"/>
              <a:ext cx="381000" cy="15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5400000" flipH="1" flipV="1">
              <a:off x="5066506" y="4533106"/>
              <a:ext cx="381000" cy="15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16200000" flipH="1">
              <a:off x="3238897" y="3009504"/>
              <a:ext cx="381000" cy="794"/>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6200000" flipH="1">
              <a:off x="5677297" y="3009504"/>
              <a:ext cx="381000" cy="794"/>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a:endCxn id="80" idx="2"/>
            </p:cNvCxnSpPr>
            <p:nvPr/>
          </p:nvCxnSpPr>
          <p:spPr>
            <a:xfrm rot="5400000" flipH="1" flipV="1">
              <a:off x="2513805" y="4266406"/>
              <a:ext cx="1828800" cy="15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rot="5400000" flipH="1" flipV="1">
              <a:off x="4952205" y="4266406"/>
              <a:ext cx="1828800" cy="15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rot="5400000" flipH="1" flipV="1">
              <a:off x="4342605" y="3275806"/>
              <a:ext cx="1828800" cy="15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rot="5400000" flipH="1" flipV="1">
              <a:off x="1904205" y="3275806"/>
              <a:ext cx="1828800" cy="1589"/>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150" name="Group 149"/>
          <p:cNvGrpSpPr/>
          <p:nvPr/>
        </p:nvGrpSpPr>
        <p:grpSpPr>
          <a:xfrm>
            <a:off x="4114800" y="3124200"/>
            <a:ext cx="533400" cy="1371600"/>
            <a:chOff x="4114800" y="3124200"/>
            <a:chExt cx="533400" cy="1371600"/>
          </a:xfrm>
        </p:grpSpPr>
        <p:grpSp>
          <p:nvGrpSpPr>
            <p:cNvPr id="107" name="Group 106"/>
            <p:cNvGrpSpPr/>
            <p:nvPr/>
          </p:nvGrpSpPr>
          <p:grpSpPr>
            <a:xfrm>
              <a:off x="4114800" y="3124200"/>
              <a:ext cx="533400" cy="533400"/>
              <a:chOff x="4038600" y="3200400"/>
              <a:chExt cx="533400" cy="533400"/>
            </a:xfrm>
          </p:grpSpPr>
          <p:sp>
            <p:nvSpPr>
              <p:cNvPr id="99" name="Rectangle 98"/>
              <p:cNvSpPr/>
              <p:nvPr/>
            </p:nvSpPr>
            <p:spPr>
              <a:xfrm>
                <a:off x="4038600" y="3200400"/>
                <a:ext cx="533400" cy="533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00" name="Group 105"/>
              <p:cNvGrpSpPr/>
              <p:nvPr/>
            </p:nvGrpSpPr>
            <p:grpSpPr>
              <a:xfrm>
                <a:off x="4114800" y="3276600"/>
                <a:ext cx="381000" cy="381000"/>
                <a:chOff x="3886200" y="304800"/>
                <a:chExt cx="609600" cy="534988"/>
              </a:xfrm>
            </p:grpSpPr>
            <p:cxnSp>
              <p:nvCxnSpPr>
                <p:cNvPr id="101" name="Straight Connector 100"/>
                <p:cNvCxnSpPr/>
                <p:nvPr/>
              </p:nvCxnSpPr>
              <p:spPr>
                <a:xfrm>
                  <a:off x="3886200" y="3048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886200" y="8382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a:xfrm>
                  <a:off x="4343400" y="3048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a:xfrm>
                  <a:off x="4343400" y="8382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a:xfrm rot="16200000" flipH="1">
                  <a:off x="3924300" y="419100"/>
                  <a:ext cx="533400" cy="304800"/>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rot="5400000">
                  <a:off x="3924300" y="419100"/>
                  <a:ext cx="533400" cy="304800"/>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grpSp>
        </p:grpSp>
        <p:grpSp>
          <p:nvGrpSpPr>
            <p:cNvPr id="108" name="Group 107"/>
            <p:cNvGrpSpPr/>
            <p:nvPr/>
          </p:nvGrpSpPr>
          <p:grpSpPr>
            <a:xfrm>
              <a:off x="4114800" y="3962400"/>
              <a:ext cx="533400" cy="533400"/>
              <a:chOff x="4038600" y="3200400"/>
              <a:chExt cx="533400" cy="533400"/>
            </a:xfrm>
          </p:grpSpPr>
          <p:sp>
            <p:nvSpPr>
              <p:cNvPr id="109" name="Rectangle 108"/>
              <p:cNvSpPr/>
              <p:nvPr/>
            </p:nvSpPr>
            <p:spPr>
              <a:xfrm>
                <a:off x="4038600" y="3200400"/>
                <a:ext cx="533400" cy="533400"/>
              </a:xfrm>
              <a:prstGeom prst="rect">
                <a:avLst/>
              </a:prstGeom>
              <a:solidFill>
                <a:schemeClr val="bg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0" name="Group 105"/>
              <p:cNvGrpSpPr/>
              <p:nvPr/>
            </p:nvGrpSpPr>
            <p:grpSpPr>
              <a:xfrm>
                <a:off x="4114800" y="3276616"/>
                <a:ext cx="381000" cy="381027"/>
                <a:chOff x="3886200" y="304800"/>
                <a:chExt cx="609600" cy="534988"/>
              </a:xfrm>
            </p:grpSpPr>
            <p:cxnSp>
              <p:nvCxnSpPr>
                <p:cNvPr id="111" name="Straight Connector 110"/>
                <p:cNvCxnSpPr/>
                <p:nvPr/>
              </p:nvCxnSpPr>
              <p:spPr>
                <a:xfrm>
                  <a:off x="3886200" y="3048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a:xfrm>
                  <a:off x="3886200" y="8382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13" name="Straight Connector 112"/>
                <p:cNvCxnSpPr/>
                <p:nvPr/>
              </p:nvCxnSpPr>
              <p:spPr>
                <a:xfrm>
                  <a:off x="4343400" y="3048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14" name="Straight Connector 113"/>
                <p:cNvCxnSpPr/>
                <p:nvPr/>
              </p:nvCxnSpPr>
              <p:spPr>
                <a:xfrm>
                  <a:off x="4343400" y="838200"/>
                  <a:ext cx="152400" cy="1588"/>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15" name="Straight Connector 114"/>
                <p:cNvCxnSpPr/>
                <p:nvPr/>
              </p:nvCxnSpPr>
              <p:spPr>
                <a:xfrm rot="16200000" flipH="1">
                  <a:off x="3924300" y="419100"/>
                  <a:ext cx="533400" cy="304800"/>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a:xfrm rot="5400000">
                  <a:off x="3924300" y="419100"/>
                  <a:ext cx="533400" cy="304800"/>
                </a:xfrm>
                <a:prstGeom prst="line">
                  <a:avLst/>
                </a:prstGeom>
                <a:ln w="50800" cap="rnd">
                  <a:solidFill>
                    <a:schemeClr val="tx1"/>
                  </a:solidFill>
                  <a:round/>
                </a:ln>
              </p:spPr>
              <p:style>
                <a:lnRef idx="1">
                  <a:schemeClr val="accent1"/>
                </a:lnRef>
                <a:fillRef idx="0">
                  <a:schemeClr val="accent1"/>
                </a:fillRef>
                <a:effectRef idx="0">
                  <a:schemeClr val="accent1"/>
                </a:effectRef>
                <a:fontRef idx="minor">
                  <a:schemeClr val="tx1"/>
                </a:fontRef>
              </p:style>
            </p:cxnSp>
          </p:grpSp>
        </p:grpSp>
      </p:grpSp>
      <p:grpSp>
        <p:nvGrpSpPr>
          <p:cNvPr id="120" name="Group 119"/>
          <p:cNvGrpSpPr/>
          <p:nvPr/>
        </p:nvGrpSpPr>
        <p:grpSpPr>
          <a:xfrm>
            <a:off x="2895602" y="2819400"/>
            <a:ext cx="2895598" cy="1905000"/>
            <a:chOff x="2895602" y="2819400"/>
            <a:chExt cx="2895598" cy="1905000"/>
          </a:xfrm>
        </p:grpSpPr>
        <p:cxnSp>
          <p:nvCxnSpPr>
            <p:cNvPr id="117" name="Straight Connector 116"/>
            <p:cNvCxnSpPr>
              <a:endCxn id="80" idx="3"/>
            </p:cNvCxnSpPr>
            <p:nvPr/>
          </p:nvCxnSpPr>
          <p:spPr>
            <a:xfrm rot="10800000">
              <a:off x="3505200" y="3276600"/>
              <a:ext cx="609604" cy="1588"/>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a:xfrm rot="10800000">
              <a:off x="4649792" y="3429000"/>
              <a:ext cx="760409"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a:xfrm rot="10800000">
              <a:off x="4649788" y="3276600"/>
              <a:ext cx="1141412" cy="1588"/>
            </a:xfrm>
            <a:prstGeom prst="line">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0800000">
              <a:off x="2895602" y="4265612"/>
              <a:ext cx="1219198" cy="1589"/>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a:stCxn id="82" idx="1"/>
            </p:cNvCxnSpPr>
            <p:nvPr/>
          </p:nvCxnSpPr>
          <p:spPr>
            <a:xfrm rot="10800000" flipV="1">
              <a:off x="4648202" y="4267199"/>
              <a:ext cx="533399" cy="1"/>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a:xfrm flipV="1">
              <a:off x="3276599" y="2819405"/>
              <a:ext cx="0" cy="609595"/>
            </a:xfrm>
            <a:prstGeom prst="line">
              <a:avLst/>
            </a:prstGeom>
            <a:ln w="25400">
              <a:solidFill>
                <a:schemeClr val="tx1"/>
              </a:solidFill>
              <a:headEnd type="none"/>
              <a:tailEnd type="triangle"/>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a:xfrm rot="5400000" flipH="1" flipV="1">
              <a:off x="5066507" y="3466304"/>
              <a:ext cx="1295397" cy="1589"/>
            </a:xfrm>
            <a:prstGeom prst="line">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a:xfrm rot="10800000">
              <a:off x="2971801" y="4114800"/>
              <a:ext cx="1143003" cy="1588"/>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7" name="Straight Connector 136"/>
            <p:cNvCxnSpPr/>
            <p:nvPr/>
          </p:nvCxnSpPr>
          <p:spPr>
            <a:xfrm rot="10800000">
              <a:off x="4648202" y="4113214"/>
              <a:ext cx="1066798" cy="158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a:xfrm rot="10800000">
              <a:off x="3276600" y="3429000"/>
              <a:ext cx="838200" cy="1588"/>
            </a:xfrm>
            <a:prstGeom prst="line">
              <a:avLst/>
            </a:prstGeom>
            <a:ln w="25400">
              <a:solidFill>
                <a:schemeClr val="tx1"/>
              </a:solidFill>
              <a:headEnd type="none"/>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a:xfrm flipV="1">
              <a:off x="2971800" y="4114800"/>
              <a:ext cx="0" cy="609600"/>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5400000" flipH="1" flipV="1">
              <a:off x="4763296" y="4075907"/>
              <a:ext cx="1295397" cy="1589"/>
            </a:xfrm>
            <a:prstGeom prst="line">
              <a:avLst/>
            </a:prstGeom>
            <a:ln w="25400">
              <a:solidFill>
                <a:schemeClr val="tx1"/>
              </a:solidFill>
              <a:headEnd type="triangle"/>
            </a:ln>
          </p:spPr>
          <p:style>
            <a:lnRef idx="1">
              <a:schemeClr val="accent1"/>
            </a:lnRef>
            <a:fillRef idx="0">
              <a:schemeClr val="accent1"/>
            </a:fillRef>
            <a:effectRef idx="0">
              <a:schemeClr val="accent1"/>
            </a:effectRef>
            <a:fontRef idx="minor">
              <a:schemeClr val="tx1"/>
            </a:fontRef>
          </p:style>
        </p:cxnSp>
      </p:grpSp>
      <p:grpSp>
        <p:nvGrpSpPr>
          <p:cNvPr id="166" name="Group 165"/>
          <p:cNvGrpSpPr/>
          <p:nvPr/>
        </p:nvGrpSpPr>
        <p:grpSpPr>
          <a:xfrm>
            <a:off x="4800600" y="3200400"/>
            <a:ext cx="304800" cy="152400"/>
            <a:chOff x="609600" y="2895600"/>
            <a:chExt cx="304800" cy="228600"/>
          </a:xfrm>
          <a:solidFill>
            <a:srgbClr val="CDE89C"/>
          </a:solidFill>
        </p:grpSpPr>
        <p:sp>
          <p:nvSpPr>
            <p:cNvPr id="167" name="Rectangle 16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p:cNvGrpSpPr/>
          <p:nvPr/>
        </p:nvGrpSpPr>
        <p:grpSpPr>
          <a:xfrm>
            <a:off x="3657600" y="3200400"/>
            <a:ext cx="304800" cy="152400"/>
            <a:chOff x="609600" y="2895600"/>
            <a:chExt cx="304800" cy="228600"/>
          </a:xfrm>
          <a:solidFill>
            <a:srgbClr val="CDE89C"/>
          </a:solidFill>
        </p:grpSpPr>
        <p:sp>
          <p:nvSpPr>
            <p:cNvPr id="172" name="Rectangle 17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6" name="Group 175"/>
          <p:cNvGrpSpPr/>
          <p:nvPr/>
        </p:nvGrpSpPr>
        <p:grpSpPr>
          <a:xfrm>
            <a:off x="4800600" y="4191000"/>
            <a:ext cx="304800" cy="152400"/>
            <a:chOff x="609600" y="2895600"/>
            <a:chExt cx="304800" cy="228600"/>
          </a:xfrm>
          <a:solidFill>
            <a:srgbClr val="CDE89C"/>
          </a:solidFill>
        </p:grpSpPr>
        <p:sp>
          <p:nvSpPr>
            <p:cNvPr id="177" name="Rectangle 17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8" name="Rectangle 17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9" name="Rectangle 17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0" name="Rectangle 17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81" name="Group 180"/>
          <p:cNvGrpSpPr/>
          <p:nvPr/>
        </p:nvGrpSpPr>
        <p:grpSpPr>
          <a:xfrm>
            <a:off x="3657600" y="4191000"/>
            <a:ext cx="304800" cy="152400"/>
            <a:chOff x="609600" y="2895600"/>
            <a:chExt cx="304800" cy="228600"/>
          </a:xfrm>
          <a:solidFill>
            <a:srgbClr val="CDE89C"/>
          </a:solidFill>
        </p:grpSpPr>
        <p:sp>
          <p:nvSpPr>
            <p:cNvPr id="182" name="Rectangle 18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3" name="Rectangle 18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4" name="Rectangle 18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5" name="Rectangle 18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86" name="TextBox 185"/>
          <p:cNvSpPr txBox="1"/>
          <p:nvPr/>
        </p:nvSpPr>
        <p:spPr>
          <a:xfrm>
            <a:off x="2099216" y="1916668"/>
            <a:ext cx="660950" cy="369332"/>
          </a:xfrm>
          <a:prstGeom prst="rect">
            <a:avLst/>
          </a:prstGeom>
          <a:noFill/>
        </p:spPr>
        <p:txBody>
          <a:bodyPr wrap="none" rtlCol="0">
            <a:spAutoFit/>
          </a:bodyPr>
          <a:lstStyle/>
          <a:p>
            <a:r>
              <a:rPr lang="en-US" dirty="0" smtClean="0"/>
              <a:t>West</a:t>
            </a:r>
            <a:endParaRPr lang="en-US" dirty="0"/>
          </a:p>
        </p:txBody>
      </p:sp>
      <p:sp>
        <p:nvSpPr>
          <p:cNvPr id="187" name="TextBox 186"/>
          <p:cNvSpPr txBox="1"/>
          <p:nvPr/>
        </p:nvSpPr>
        <p:spPr>
          <a:xfrm>
            <a:off x="5909216" y="1916668"/>
            <a:ext cx="567784" cy="369332"/>
          </a:xfrm>
          <a:prstGeom prst="rect">
            <a:avLst/>
          </a:prstGeom>
          <a:noFill/>
        </p:spPr>
        <p:txBody>
          <a:bodyPr wrap="none" rtlCol="0">
            <a:spAutoFit/>
          </a:bodyPr>
          <a:lstStyle/>
          <a:p>
            <a:r>
              <a:rPr lang="en-US" dirty="0" smtClean="0"/>
              <a:t>East</a:t>
            </a:r>
            <a:endParaRPr lang="en-US" dirty="0"/>
          </a:p>
        </p:txBody>
      </p:sp>
      <p:sp>
        <p:nvSpPr>
          <p:cNvPr id="188" name="TextBox 187"/>
          <p:cNvSpPr txBox="1"/>
          <p:nvPr/>
        </p:nvSpPr>
        <p:spPr>
          <a:xfrm>
            <a:off x="2057400" y="5334000"/>
            <a:ext cx="660950" cy="369332"/>
          </a:xfrm>
          <a:prstGeom prst="rect">
            <a:avLst/>
          </a:prstGeom>
          <a:noFill/>
        </p:spPr>
        <p:txBody>
          <a:bodyPr wrap="none" rtlCol="0">
            <a:spAutoFit/>
          </a:bodyPr>
          <a:lstStyle/>
          <a:p>
            <a:r>
              <a:rPr lang="en-US" dirty="0" smtClean="0"/>
              <a:t>West</a:t>
            </a:r>
            <a:endParaRPr lang="en-US" dirty="0"/>
          </a:p>
        </p:txBody>
      </p:sp>
      <p:sp>
        <p:nvSpPr>
          <p:cNvPr id="189" name="TextBox 188"/>
          <p:cNvSpPr txBox="1"/>
          <p:nvPr/>
        </p:nvSpPr>
        <p:spPr>
          <a:xfrm>
            <a:off x="5909216" y="5345668"/>
            <a:ext cx="567784" cy="369332"/>
          </a:xfrm>
          <a:prstGeom prst="rect">
            <a:avLst/>
          </a:prstGeom>
          <a:noFill/>
        </p:spPr>
        <p:txBody>
          <a:bodyPr wrap="none" rtlCol="0">
            <a:spAutoFit/>
          </a:bodyPr>
          <a:lstStyle/>
          <a:p>
            <a:r>
              <a:rPr lang="en-US" dirty="0" smtClean="0"/>
              <a:t>East</a:t>
            </a:r>
            <a:endParaRPr lang="en-US" dirty="0"/>
          </a:p>
        </p:txBody>
      </p:sp>
      <p:sp>
        <p:nvSpPr>
          <p:cNvPr id="191" name="TextBox 190"/>
          <p:cNvSpPr txBox="1"/>
          <p:nvPr/>
        </p:nvSpPr>
        <p:spPr>
          <a:xfrm>
            <a:off x="6495596" y="2819400"/>
            <a:ext cx="2496004" cy="492443"/>
          </a:xfrm>
          <a:prstGeom prst="rect">
            <a:avLst/>
          </a:prstGeom>
          <a:noFill/>
        </p:spPr>
        <p:txBody>
          <a:bodyPr wrap="none" rtlCol="0">
            <a:spAutoFit/>
          </a:bodyPr>
          <a:lstStyle/>
          <a:p>
            <a:r>
              <a:rPr lang="en-US" sz="2600" b="1" dirty="0" smtClean="0">
                <a:solidFill>
                  <a:srgbClr val="0066FF"/>
                </a:solidFill>
                <a:latin typeface="+mj-lt"/>
              </a:rPr>
              <a:t>Simpler Buffering</a:t>
            </a:r>
            <a:endParaRPr lang="en-US" sz="2600" b="1" dirty="0">
              <a:solidFill>
                <a:srgbClr val="0066FF"/>
              </a:solidFill>
              <a:latin typeface="+mj-lt"/>
            </a:endParaRPr>
          </a:p>
        </p:txBody>
      </p:sp>
      <p:sp>
        <p:nvSpPr>
          <p:cNvPr id="192" name="TextBox 191"/>
          <p:cNvSpPr txBox="1"/>
          <p:nvPr/>
        </p:nvSpPr>
        <p:spPr>
          <a:xfrm>
            <a:off x="6495596" y="3393757"/>
            <a:ext cx="2019655" cy="492443"/>
          </a:xfrm>
          <a:prstGeom prst="rect">
            <a:avLst/>
          </a:prstGeom>
          <a:noFill/>
        </p:spPr>
        <p:txBody>
          <a:bodyPr wrap="none" rtlCol="0">
            <a:spAutoFit/>
          </a:bodyPr>
          <a:lstStyle/>
          <a:p>
            <a:r>
              <a:rPr lang="en-US" sz="2600" b="1" dirty="0" smtClean="0">
                <a:solidFill>
                  <a:srgbClr val="0066FF"/>
                </a:solidFill>
                <a:latin typeface="+mj-lt"/>
              </a:rPr>
              <a:t>Fewer Buffers</a:t>
            </a:r>
            <a:endParaRPr lang="en-US" sz="2600" b="1" dirty="0">
              <a:solidFill>
                <a:srgbClr val="0066FF"/>
              </a:solidFill>
              <a:latin typeface="+mj-lt"/>
            </a:endParaRPr>
          </a:p>
        </p:txBody>
      </p:sp>
      <p:sp>
        <p:nvSpPr>
          <p:cNvPr id="193" name="TextBox 192"/>
          <p:cNvSpPr txBox="1"/>
          <p:nvPr/>
        </p:nvSpPr>
        <p:spPr>
          <a:xfrm>
            <a:off x="6495596" y="4003357"/>
            <a:ext cx="2438360" cy="492443"/>
          </a:xfrm>
          <a:prstGeom prst="rect">
            <a:avLst/>
          </a:prstGeom>
          <a:noFill/>
        </p:spPr>
        <p:txBody>
          <a:bodyPr wrap="none" rtlCol="0">
            <a:spAutoFit/>
          </a:bodyPr>
          <a:lstStyle/>
          <a:p>
            <a:r>
              <a:rPr lang="en-US" sz="2600" b="1" dirty="0" smtClean="0">
                <a:solidFill>
                  <a:srgbClr val="0066FF"/>
                </a:solidFill>
                <a:latin typeface="+mj-lt"/>
              </a:rPr>
              <a:t>Simpler Crossbar</a:t>
            </a:r>
            <a:endParaRPr lang="en-US" sz="2600" b="1" dirty="0">
              <a:solidFill>
                <a:srgbClr val="0066FF"/>
              </a:solidFill>
              <a:latin typeface="+mj-lt"/>
            </a:endParaRPr>
          </a:p>
        </p:txBody>
      </p:sp>
      <p:pic>
        <p:nvPicPr>
          <p:cNvPr id="97" name="Picture 9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5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6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71"/>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8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1"/>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19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9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1" grpId="0"/>
      <p:bldP spid="192" grpId="0"/>
      <p:bldP spid="193"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and Motivation</a:t>
            </a:r>
          </a:p>
          <a:p>
            <a:r>
              <a:rPr lang="en-US" dirty="0" smtClean="0"/>
              <a:t>Key Idea: Deflection Routing</a:t>
            </a:r>
          </a:p>
          <a:p>
            <a:r>
              <a:rPr lang="en-US" b="1" dirty="0" smtClean="0"/>
              <a:t>End-to-end Delivery Guarantees</a:t>
            </a:r>
          </a:p>
          <a:p>
            <a:r>
              <a:rPr lang="en-US" dirty="0" smtClean="0"/>
              <a:t>Our Solution: </a:t>
            </a:r>
            <a:r>
              <a:rPr lang="en-US" dirty="0" err="1" smtClean="0"/>
              <a:t>HiRD</a:t>
            </a:r>
            <a:endParaRPr lang="en-US" dirty="0" smtClean="0"/>
          </a:p>
          <a:p>
            <a:r>
              <a:rPr lang="en-US" dirty="0" smtClean="0"/>
              <a:t>Results</a:t>
            </a:r>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19</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Summary</a:t>
            </a:r>
            <a:endParaRPr lang="en-US" dirty="0"/>
          </a:p>
        </p:txBody>
      </p:sp>
      <p:sp>
        <p:nvSpPr>
          <p:cNvPr id="3" name="Content Placeholder 2"/>
          <p:cNvSpPr>
            <a:spLocks noGrp="1"/>
          </p:cNvSpPr>
          <p:nvPr>
            <p:ph idx="1"/>
          </p:nvPr>
        </p:nvSpPr>
        <p:spPr>
          <a:xfrm>
            <a:off x="381000" y="1066800"/>
            <a:ext cx="8305800" cy="5638800"/>
          </a:xfrm>
        </p:spPr>
        <p:txBody>
          <a:bodyPr/>
          <a:lstStyle/>
          <a:p>
            <a:r>
              <a:rPr lang="en-US" sz="3000" b="1" dirty="0" smtClean="0">
                <a:solidFill>
                  <a:srgbClr val="FF0000"/>
                </a:solidFill>
              </a:rPr>
              <a:t>Rings do not scale </a:t>
            </a:r>
            <a:r>
              <a:rPr lang="en-US" sz="3000" dirty="0" smtClean="0"/>
              <a:t>well as core count increases</a:t>
            </a:r>
          </a:p>
          <a:p>
            <a:r>
              <a:rPr lang="en-US" sz="3000" dirty="0" smtClean="0"/>
              <a:t>Traditional hierarchical ring designs </a:t>
            </a:r>
            <a:r>
              <a:rPr lang="en-US" sz="3000" b="1" dirty="0" smtClean="0">
                <a:solidFill>
                  <a:srgbClr val="FF0000"/>
                </a:solidFill>
              </a:rPr>
              <a:t>are complex and energy inefficient</a:t>
            </a:r>
          </a:p>
          <a:p>
            <a:pPr lvl="1"/>
            <a:r>
              <a:rPr lang="en-US" sz="2600" dirty="0" smtClean="0"/>
              <a:t>Complicated buffering and flow control</a:t>
            </a:r>
          </a:p>
          <a:p>
            <a:r>
              <a:rPr lang="en-US" sz="3000" b="1" dirty="0" smtClean="0"/>
              <a:t>Solution:</a:t>
            </a:r>
            <a:r>
              <a:rPr lang="en-US" sz="3000" dirty="0" smtClean="0"/>
              <a:t> Hierarchical Rings with Deflection (</a:t>
            </a:r>
            <a:r>
              <a:rPr lang="en-US" sz="3000" dirty="0" err="1" smtClean="0"/>
              <a:t>HiRD</a:t>
            </a:r>
            <a:r>
              <a:rPr lang="en-US" sz="3000" dirty="0" smtClean="0"/>
              <a:t>)</a:t>
            </a:r>
          </a:p>
          <a:p>
            <a:pPr lvl="1"/>
            <a:r>
              <a:rPr lang="en-US" sz="2600" dirty="0" smtClean="0"/>
              <a:t>Guarantees </a:t>
            </a:r>
            <a:r>
              <a:rPr lang="en-US" sz="2600" b="1" dirty="0" err="1" smtClean="0">
                <a:solidFill>
                  <a:srgbClr val="0066FF"/>
                </a:solidFill>
              </a:rPr>
              <a:t>livelock</a:t>
            </a:r>
            <a:r>
              <a:rPr lang="en-US" sz="2600" b="1" dirty="0" smtClean="0">
                <a:solidFill>
                  <a:srgbClr val="0066FF"/>
                </a:solidFill>
              </a:rPr>
              <a:t> freedom and delivery</a:t>
            </a:r>
          </a:p>
          <a:p>
            <a:pPr lvl="1"/>
            <a:r>
              <a:rPr lang="en-US" sz="2600" b="1" dirty="0" smtClean="0">
                <a:solidFill>
                  <a:srgbClr val="0066FF"/>
                </a:solidFill>
              </a:rPr>
              <a:t>Eliminates all buffers </a:t>
            </a:r>
            <a:r>
              <a:rPr lang="en-US" sz="2600" dirty="0" smtClean="0"/>
              <a:t>at local routers and most buffers at bridge routers</a:t>
            </a:r>
          </a:p>
          <a:p>
            <a:r>
              <a:rPr lang="en-US" sz="3000" dirty="0" err="1" smtClean="0"/>
              <a:t>HiRD</a:t>
            </a:r>
            <a:r>
              <a:rPr lang="en-US" sz="3000" dirty="0" smtClean="0"/>
              <a:t> provides higher</a:t>
            </a:r>
            <a:r>
              <a:rPr lang="en-US" sz="3000" b="1" dirty="0" smtClean="0">
                <a:solidFill>
                  <a:srgbClr val="0066FF"/>
                </a:solidFill>
              </a:rPr>
              <a:t> performance and </a:t>
            </a:r>
          </a:p>
          <a:p>
            <a:pPr>
              <a:buNone/>
            </a:pPr>
            <a:r>
              <a:rPr lang="en-US" sz="3000" b="1" dirty="0" smtClean="0">
                <a:solidFill>
                  <a:srgbClr val="0066FF"/>
                </a:solidFill>
              </a:rPr>
              <a:t>	energy-efficiency than hierarchical rings</a:t>
            </a:r>
          </a:p>
          <a:p>
            <a:r>
              <a:rPr lang="en-US" sz="3000" dirty="0" err="1" smtClean="0"/>
              <a:t>HiRD</a:t>
            </a:r>
            <a:r>
              <a:rPr lang="en-US" sz="3000" dirty="0" smtClean="0"/>
              <a:t> is </a:t>
            </a:r>
            <a:r>
              <a:rPr lang="en-US" sz="3000" b="1" dirty="0" smtClean="0">
                <a:solidFill>
                  <a:srgbClr val="0066FF"/>
                </a:solidFill>
              </a:rPr>
              <a:t>simpler than hierarchical rings</a:t>
            </a:r>
          </a:p>
          <a:p>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2</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382000" cy="5638800"/>
          </a:xfrm>
        </p:spPr>
        <p:txBody>
          <a:bodyPr/>
          <a:lstStyle/>
          <a:p>
            <a:r>
              <a:rPr lang="en-US" dirty="0" smtClean="0"/>
              <a:t>Injection starvation</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20</a:t>
            </a:fld>
            <a:endParaRPr lang="en-US"/>
          </a:p>
        </p:txBody>
      </p:sp>
      <p:sp>
        <p:nvSpPr>
          <p:cNvPr id="133" name="Rectangle 132"/>
          <p:cNvSpPr/>
          <p:nvPr/>
        </p:nvSpPr>
        <p:spPr>
          <a:xfrm>
            <a:off x="4259400" y="46598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4259400" y="48884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4259400" y="51170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4259400" y="53456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TextBox 140"/>
          <p:cNvSpPr txBox="1"/>
          <p:nvPr/>
        </p:nvSpPr>
        <p:spPr>
          <a:xfrm>
            <a:off x="4183200" y="5650468"/>
            <a:ext cx="465000" cy="369332"/>
          </a:xfrm>
          <a:prstGeom prst="rect">
            <a:avLst/>
          </a:prstGeom>
          <a:noFill/>
        </p:spPr>
        <p:txBody>
          <a:bodyPr wrap="none" rtlCol="0">
            <a:spAutoFit/>
          </a:bodyPr>
          <a:lstStyle/>
          <a:p>
            <a:pPr algn="ctr"/>
            <a:r>
              <a:rPr lang="en-US" dirty="0" err="1" smtClean="0"/>
              <a:t>Src</a:t>
            </a:r>
            <a:endParaRPr lang="en-US" dirty="0" smtClean="0"/>
          </a:p>
        </p:txBody>
      </p:sp>
      <p:sp>
        <p:nvSpPr>
          <p:cNvPr id="155" name="Rectangle 154"/>
          <p:cNvSpPr/>
          <p:nvPr/>
        </p:nvSpPr>
        <p:spPr>
          <a:xfrm>
            <a:off x="4267200" y="4659868"/>
            <a:ext cx="381000" cy="228600"/>
          </a:xfrm>
          <a:prstGeom prst="rect">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TextBox 155"/>
          <p:cNvSpPr txBox="1"/>
          <p:nvPr/>
        </p:nvSpPr>
        <p:spPr>
          <a:xfrm>
            <a:off x="4953000" y="4343400"/>
            <a:ext cx="1676420" cy="369332"/>
          </a:xfrm>
          <a:prstGeom prst="rect">
            <a:avLst/>
          </a:prstGeom>
          <a:solidFill>
            <a:srgbClr val="FF7C80"/>
          </a:solidFill>
          <a:ln w="25400">
            <a:solidFill>
              <a:srgbClr val="FF0000"/>
            </a:solidFill>
          </a:ln>
        </p:spPr>
        <p:txBody>
          <a:bodyPr wrap="none" rtlCol="0">
            <a:spAutoFit/>
          </a:bodyPr>
          <a:lstStyle/>
          <a:p>
            <a:pPr algn="ctr"/>
            <a:r>
              <a:rPr lang="en-US" dirty="0" smtClean="0"/>
              <a:t>Unable to inject</a:t>
            </a:r>
            <a:endParaRPr lang="en-US" dirty="0"/>
          </a:p>
        </p:txBody>
      </p:sp>
      <p:sp>
        <p:nvSpPr>
          <p:cNvPr id="41" name="Rectangle 40"/>
          <p:cNvSpPr/>
          <p:nvPr/>
        </p:nvSpPr>
        <p:spPr>
          <a:xfrm>
            <a:off x="6096000" y="4953000"/>
            <a:ext cx="381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TextBox 41"/>
          <p:cNvSpPr txBox="1"/>
          <p:nvPr/>
        </p:nvSpPr>
        <p:spPr>
          <a:xfrm>
            <a:off x="6477000" y="4876800"/>
            <a:ext cx="1238096" cy="369332"/>
          </a:xfrm>
          <a:prstGeom prst="rect">
            <a:avLst/>
          </a:prstGeom>
          <a:noFill/>
        </p:spPr>
        <p:txBody>
          <a:bodyPr wrap="none" rtlCol="0">
            <a:spAutoFit/>
          </a:bodyPr>
          <a:lstStyle/>
          <a:p>
            <a:r>
              <a:rPr lang="en-US" dirty="0" smtClean="0"/>
              <a:t>Starved Flit</a:t>
            </a:r>
            <a:endParaRPr lang="en-US" dirty="0"/>
          </a:p>
        </p:txBody>
      </p:sp>
      <p:sp>
        <p:nvSpPr>
          <p:cNvPr id="45" name="Rectangle 44"/>
          <p:cNvSpPr/>
          <p:nvPr/>
        </p:nvSpPr>
        <p:spPr>
          <a:xfrm>
            <a:off x="4267200" y="4648200"/>
            <a:ext cx="381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8" name="Group 77"/>
          <p:cNvGrpSpPr/>
          <p:nvPr/>
        </p:nvGrpSpPr>
        <p:grpSpPr>
          <a:xfrm>
            <a:off x="3200400" y="2133600"/>
            <a:ext cx="2438400" cy="2362200"/>
            <a:chOff x="2819400" y="2667000"/>
            <a:chExt cx="2438400" cy="2362200"/>
          </a:xfrm>
        </p:grpSpPr>
        <p:sp>
          <p:nvSpPr>
            <p:cNvPr id="46" name="Oval 45"/>
            <p:cNvSpPr/>
            <p:nvPr/>
          </p:nvSpPr>
          <p:spPr>
            <a:xfrm>
              <a:off x="2971800" y="2819400"/>
              <a:ext cx="2133600" cy="2057400"/>
            </a:xfrm>
            <a:prstGeom prst="ellipse">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Ring</a:t>
              </a:r>
              <a:endParaRPr lang="en-US" dirty="0">
                <a:solidFill>
                  <a:schemeClr val="tx1"/>
                </a:solidFill>
              </a:endParaRPr>
            </a:p>
          </p:txBody>
        </p:sp>
        <p:sp>
          <p:nvSpPr>
            <p:cNvPr id="73" name="Rectangle 72"/>
            <p:cNvSpPr/>
            <p:nvPr/>
          </p:nvSpPr>
          <p:spPr>
            <a:xfrm>
              <a:off x="3886200" y="4724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3886200" y="2667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28194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49530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7" name="Rectangle 76"/>
          <p:cNvSpPr/>
          <p:nvPr/>
        </p:nvSpPr>
        <p:spPr>
          <a:xfrm>
            <a:off x="5181600" y="32004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Title 78"/>
          <p:cNvSpPr>
            <a:spLocks noGrp="1"/>
          </p:cNvSpPr>
          <p:nvPr>
            <p:ph type="title"/>
          </p:nvPr>
        </p:nvSpPr>
        <p:spPr/>
        <p:txBody>
          <a:bodyPr/>
          <a:lstStyle/>
          <a:p>
            <a:r>
              <a:rPr lang="en-US" dirty="0" err="1" smtClean="0"/>
              <a:t>Livelock</a:t>
            </a:r>
            <a:r>
              <a:rPr lang="en-US" dirty="0" smtClean="0"/>
              <a:t> in Deflection Routing</a:t>
            </a:r>
            <a:endParaRPr lang="en-US" dirty="0"/>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24" name="Rectangle 23"/>
          <p:cNvSpPr/>
          <p:nvPr/>
        </p:nvSpPr>
        <p:spPr>
          <a:xfrm>
            <a:off x="5181600" y="32004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5181600" y="32004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200400" y="32004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200400" y="32004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200400" y="32004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8"/>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3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3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55"/>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3" presetClass="entr" presetSubtype="10" fill="hold" grpId="0" nodeType="clickEffect">
                                  <p:stCondLst>
                                    <p:cond delay="0"/>
                                  </p:stCondLst>
                                  <p:childTnLst>
                                    <p:set>
                                      <p:cBhvr>
                                        <p:cTn id="28" dur="1" fill="hold">
                                          <p:stCondLst>
                                            <p:cond delay="0"/>
                                          </p:stCondLst>
                                        </p:cTn>
                                        <p:tgtEl>
                                          <p:spTgt spid="77"/>
                                        </p:tgtEl>
                                        <p:attrNameLst>
                                          <p:attrName>style.visibility</p:attrName>
                                        </p:attrNameLst>
                                      </p:cBhvr>
                                      <p:to>
                                        <p:strVal val="visible"/>
                                      </p:to>
                                    </p:set>
                                    <p:animEffect transition="in" filter="blinds(horizontal)">
                                      <p:cBhvr>
                                        <p:cTn id="29" dur="500"/>
                                        <p:tgtEl>
                                          <p:spTgt spid="77"/>
                                        </p:tgtEl>
                                      </p:cBhvr>
                                    </p:animEffect>
                                  </p:childTnLst>
                                </p:cTn>
                              </p:par>
                              <p:par>
                                <p:cTn id="30" presetID="3" presetClass="entr" presetSubtype="10" fill="hold" grpId="0" nodeType="with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blinds(horizontal)">
                                      <p:cBhvr>
                                        <p:cTn id="32" dur="500"/>
                                        <p:tgtEl>
                                          <p:spTgt spid="27"/>
                                        </p:tgtEl>
                                      </p:cBhvr>
                                    </p:animEffect>
                                  </p:childTnLst>
                                </p:cTn>
                              </p:par>
                            </p:childTnLst>
                          </p:cTn>
                        </p:par>
                        <p:par>
                          <p:cTn id="33" fill="hold">
                            <p:stCondLst>
                              <p:cond delay="500"/>
                            </p:stCondLst>
                            <p:childTnLst>
                              <p:par>
                                <p:cTn id="34" presetID="0" presetClass="path" presetSubtype="0" accel="50000" decel="50000" fill="hold" grpId="1" nodeType="afterEffect">
                                  <p:stCondLst>
                                    <p:cond delay="0"/>
                                  </p:stCondLst>
                                  <p:childTnLst>
                                    <p:animMotion origin="layout" path="M 0 0 C -0.00121 0.03681 -0.00243 0.07384 -0.01979 0.09861 C -0.03715 0.12338 -0.07604 0.14792 -0.10416 0.14861 C -0.13229 0.14931 -0.16909 0.12731 -0.18854 0.10278 C -0.20798 0.07824 -0.21441 0.03981 -0.22083 0.00139 " pathEditMode="relative" ptsTypes="aaaaA">
                                      <p:cBhvr>
                                        <p:cTn id="35" dur="2000" fill="hold"/>
                                        <p:tgtEl>
                                          <p:spTgt spid="77"/>
                                        </p:tgtEl>
                                        <p:attrNameLst>
                                          <p:attrName>ppt_x</p:attrName>
                                          <p:attrName>ppt_y</p:attrName>
                                        </p:attrNameLst>
                                      </p:cBhvr>
                                    </p:animMotion>
                                  </p:childTnLst>
                                </p:cTn>
                              </p:par>
                              <p:par>
                                <p:cTn id="36" presetID="0" presetClass="path" presetSubtype="0" accel="50000" decel="50000" fill="hold" grpId="1" nodeType="withEffect">
                                  <p:stCondLst>
                                    <p:cond delay="0"/>
                                  </p:stCondLst>
                                  <p:childTnLst>
                                    <p:animMotion origin="layout" path="M -0.00417 0.00138 C -0.00295 0.03815 -0.00174 0.07514 0.01632 0.09988 C 0.03438 0.12485 0.07465 0.14936 0.10382 0.15006 C 0.13299 0.15075 0.17118 0.12878 0.19132 0.10427 C 0.21163 0.07953 0.21823 0.04115 0.225 0.00277 " pathEditMode="relative" rAng="0" ptsTypes="aaaaA">
                                      <p:cBhvr>
                                        <p:cTn id="37" dur="2000" fill="hold"/>
                                        <p:tgtEl>
                                          <p:spTgt spid="27"/>
                                        </p:tgtEl>
                                        <p:attrNameLst>
                                          <p:attrName>ppt_x</p:attrName>
                                          <p:attrName>ppt_y</p:attrName>
                                        </p:attrNameLst>
                                      </p:cBhvr>
                                      <p:rCtr x="11500" y="7500"/>
                                    </p:animMotion>
                                  </p:childTnLst>
                                </p:cTn>
                              </p:par>
                            </p:childTnLst>
                          </p:cTn>
                        </p:par>
                        <p:par>
                          <p:cTn id="38" fill="hold">
                            <p:stCondLst>
                              <p:cond delay="2500"/>
                            </p:stCondLst>
                            <p:childTnLst>
                              <p:par>
                                <p:cTn id="39" presetID="3" presetClass="exit" presetSubtype="10" fill="hold" grpId="2" nodeType="afterEffect">
                                  <p:stCondLst>
                                    <p:cond delay="0"/>
                                  </p:stCondLst>
                                  <p:childTnLst>
                                    <p:animEffect transition="out" filter="blinds(horizontal)">
                                      <p:cBhvr>
                                        <p:cTn id="40" dur="500"/>
                                        <p:tgtEl>
                                          <p:spTgt spid="77"/>
                                        </p:tgtEl>
                                      </p:cBhvr>
                                    </p:animEffect>
                                    <p:set>
                                      <p:cBhvr>
                                        <p:cTn id="41" dur="1" fill="hold">
                                          <p:stCondLst>
                                            <p:cond delay="499"/>
                                          </p:stCondLst>
                                        </p:cTn>
                                        <p:tgtEl>
                                          <p:spTgt spid="77"/>
                                        </p:tgtEl>
                                        <p:attrNameLst>
                                          <p:attrName>style.visibility</p:attrName>
                                        </p:attrNameLst>
                                      </p:cBhvr>
                                      <p:to>
                                        <p:strVal val="hidden"/>
                                      </p:to>
                                    </p:set>
                                  </p:childTnLst>
                                </p:cTn>
                              </p:par>
                              <p:par>
                                <p:cTn id="42" presetID="3" presetClass="exit" presetSubtype="10" fill="hold" grpId="2" nodeType="withEffect">
                                  <p:stCondLst>
                                    <p:cond delay="0"/>
                                  </p:stCondLst>
                                  <p:childTnLst>
                                    <p:animEffect transition="out" filter="blinds(horizontal)">
                                      <p:cBhvr>
                                        <p:cTn id="43" dur="500"/>
                                        <p:tgtEl>
                                          <p:spTgt spid="27"/>
                                        </p:tgtEl>
                                      </p:cBhvr>
                                    </p:animEffect>
                                    <p:set>
                                      <p:cBhvr>
                                        <p:cTn id="44" dur="1" fill="hold">
                                          <p:stCondLst>
                                            <p:cond delay="499"/>
                                          </p:stCondLst>
                                        </p:cTn>
                                        <p:tgtEl>
                                          <p:spTgt spid="27"/>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3" presetClass="entr" presetSubtype="10" fill="hold" grpId="0" nodeType="click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blinds(horizontal)">
                                      <p:cBhvr>
                                        <p:cTn id="49" dur="500"/>
                                        <p:tgtEl>
                                          <p:spTgt spid="24"/>
                                        </p:tgtEl>
                                      </p:cBhvr>
                                    </p:animEffect>
                                  </p:childTnLst>
                                </p:cTn>
                              </p:par>
                              <p:par>
                                <p:cTn id="50" presetID="3" presetClass="entr" presetSubtype="10" fill="hold" grpId="0" nodeType="withEffect">
                                  <p:stCondLst>
                                    <p:cond delay="0"/>
                                  </p:stCondLst>
                                  <p:childTnLst>
                                    <p:set>
                                      <p:cBhvr>
                                        <p:cTn id="51" dur="1" fill="hold">
                                          <p:stCondLst>
                                            <p:cond delay="0"/>
                                          </p:stCondLst>
                                        </p:cTn>
                                        <p:tgtEl>
                                          <p:spTgt spid="28"/>
                                        </p:tgtEl>
                                        <p:attrNameLst>
                                          <p:attrName>style.visibility</p:attrName>
                                        </p:attrNameLst>
                                      </p:cBhvr>
                                      <p:to>
                                        <p:strVal val="visible"/>
                                      </p:to>
                                    </p:set>
                                    <p:animEffect transition="in" filter="blinds(horizontal)">
                                      <p:cBhvr>
                                        <p:cTn id="52" dur="500"/>
                                        <p:tgtEl>
                                          <p:spTgt spid="28"/>
                                        </p:tgtEl>
                                      </p:cBhvr>
                                    </p:animEffect>
                                  </p:childTnLst>
                                </p:cTn>
                              </p:par>
                            </p:childTnLst>
                          </p:cTn>
                        </p:par>
                        <p:par>
                          <p:cTn id="53" fill="hold">
                            <p:stCondLst>
                              <p:cond delay="500"/>
                            </p:stCondLst>
                            <p:childTnLst>
                              <p:par>
                                <p:cTn id="54" presetID="0" presetClass="path" presetSubtype="0" accel="50000" decel="50000" fill="hold" grpId="1" nodeType="afterEffect">
                                  <p:stCondLst>
                                    <p:cond delay="0"/>
                                  </p:stCondLst>
                                  <p:childTnLst>
                                    <p:animMotion origin="layout" path="M 0 0 C -0.00121 0.03681 -0.00243 0.07384 -0.01979 0.09861 C -0.03715 0.12338 -0.07604 0.14792 -0.10416 0.14861 C -0.13229 0.14931 -0.16909 0.12731 -0.18854 0.10278 C -0.20798 0.07824 -0.21441 0.03981 -0.22083 0.00139 " pathEditMode="relative" ptsTypes="aaaaA">
                                      <p:cBhvr>
                                        <p:cTn id="55" dur="2000" fill="hold"/>
                                        <p:tgtEl>
                                          <p:spTgt spid="24"/>
                                        </p:tgtEl>
                                        <p:attrNameLst>
                                          <p:attrName>ppt_x</p:attrName>
                                          <p:attrName>ppt_y</p:attrName>
                                        </p:attrNameLst>
                                      </p:cBhvr>
                                    </p:animMotion>
                                  </p:childTnLst>
                                </p:cTn>
                              </p:par>
                              <p:par>
                                <p:cTn id="56" presetID="0" presetClass="path" presetSubtype="0" accel="50000" decel="50000" fill="hold" grpId="1" nodeType="withEffect">
                                  <p:stCondLst>
                                    <p:cond delay="0"/>
                                  </p:stCondLst>
                                  <p:childTnLst>
                                    <p:animMotion origin="layout" path="M -0.00417 0.00138 C -0.00295 0.03815 -0.00174 0.07514 0.01632 0.09988 C 0.03438 0.12485 0.07465 0.14936 0.10382 0.15006 C 0.13299 0.15075 0.17118 0.12878 0.19132 0.10427 C 0.21163 0.07953 0.21823 0.04115 0.225 0.00277 " pathEditMode="relative" rAng="0" ptsTypes="aaaaA">
                                      <p:cBhvr>
                                        <p:cTn id="57" dur="2000" fill="hold"/>
                                        <p:tgtEl>
                                          <p:spTgt spid="28"/>
                                        </p:tgtEl>
                                        <p:attrNameLst>
                                          <p:attrName>ppt_x</p:attrName>
                                          <p:attrName>ppt_y</p:attrName>
                                        </p:attrNameLst>
                                      </p:cBhvr>
                                      <p:rCtr x="11500" y="7500"/>
                                    </p:animMotion>
                                  </p:childTnLst>
                                </p:cTn>
                              </p:par>
                            </p:childTnLst>
                          </p:cTn>
                        </p:par>
                        <p:par>
                          <p:cTn id="58" fill="hold">
                            <p:stCondLst>
                              <p:cond delay="2500"/>
                            </p:stCondLst>
                            <p:childTnLst>
                              <p:par>
                                <p:cTn id="59" presetID="3" presetClass="exit" presetSubtype="10" fill="hold" grpId="2" nodeType="afterEffect">
                                  <p:stCondLst>
                                    <p:cond delay="0"/>
                                  </p:stCondLst>
                                  <p:childTnLst>
                                    <p:animEffect transition="out" filter="blinds(horizontal)">
                                      <p:cBhvr>
                                        <p:cTn id="60" dur="500"/>
                                        <p:tgtEl>
                                          <p:spTgt spid="24"/>
                                        </p:tgtEl>
                                      </p:cBhvr>
                                    </p:animEffect>
                                    <p:set>
                                      <p:cBhvr>
                                        <p:cTn id="61" dur="1" fill="hold">
                                          <p:stCondLst>
                                            <p:cond delay="499"/>
                                          </p:stCondLst>
                                        </p:cTn>
                                        <p:tgtEl>
                                          <p:spTgt spid="24"/>
                                        </p:tgtEl>
                                        <p:attrNameLst>
                                          <p:attrName>style.visibility</p:attrName>
                                        </p:attrNameLst>
                                      </p:cBhvr>
                                      <p:to>
                                        <p:strVal val="hidden"/>
                                      </p:to>
                                    </p:set>
                                  </p:childTnLst>
                                </p:cTn>
                              </p:par>
                              <p:par>
                                <p:cTn id="62" presetID="3" presetClass="exit" presetSubtype="10" fill="hold" grpId="2" nodeType="withEffect">
                                  <p:stCondLst>
                                    <p:cond delay="0"/>
                                  </p:stCondLst>
                                  <p:childTnLst>
                                    <p:animEffect transition="out" filter="blinds(horizontal)">
                                      <p:cBhvr>
                                        <p:cTn id="63" dur="500"/>
                                        <p:tgtEl>
                                          <p:spTgt spid="28"/>
                                        </p:tgtEl>
                                      </p:cBhvr>
                                    </p:animEffect>
                                    <p:set>
                                      <p:cBhvr>
                                        <p:cTn id="64" dur="1" fill="hold">
                                          <p:stCondLst>
                                            <p:cond delay="499"/>
                                          </p:stCondLst>
                                        </p:cTn>
                                        <p:tgtEl>
                                          <p:spTgt spid="28"/>
                                        </p:tgtEl>
                                        <p:attrNameLst>
                                          <p:attrName>style.visibility</p:attrName>
                                        </p:attrNameLst>
                                      </p:cBhvr>
                                      <p:to>
                                        <p:strVal val="hidden"/>
                                      </p:to>
                                    </p:set>
                                  </p:childTnLst>
                                </p:cTn>
                              </p:par>
                            </p:childTnLst>
                          </p:cTn>
                        </p:par>
                      </p:childTnLst>
                    </p:cTn>
                  </p:par>
                  <p:par>
                    <p:cTn id="65" fill="hold">
                      <p:stCondLst>
                        <p:cond delay="indefinite"/>
                      </p:stCondLst>
                      <p:childTnLst>
                        <p:par>
                          <p:cTn id="66" fill="hold">
                            <p:stCondLst>
                              <p:cond delay="0"/>
                            </p:stCondLst>
                            <p:childTnLst>
                              <p:par>
                                <p:cTn id="67" presetID="3" presetClass="entr" presetSubtype="10" fill="hold" grpId="0" nodeType="clickEffect">
                                  <p:stCondLst>
                                    <p:cond delay="0"/>
                                  </p:stCondLst>
                                  <p:childTnLst>
                                    <p:set>
                                      <p:cBhvr>
                                        <p:cTn id="68" dur="1" fill="hold">
                                          <p:stCondLst>
                                            <p:cond delay="0"/>
                                          </p:stCondLst>
                                        </p:cTn>
                                        <p:tgtEl>
                                          <p:spTgt spid="25"/>
                                        </p:tgtEl>
                                        <p:attrNameLst>
                                          <p:attrName>style.visibility</p:attrName>
                                        </p:attrNameLst>
                                      </p:cBhvr>
                                      <p:to>
                                        <p:strVal val="visible"/>
                                      </p:to>
                                    </p:set>
                                    <p:animEffect transition="in" filter="blinds(horizontal)">
                                      <p:cBhvr>
                                        <p:cTn id="69" dur="500"/>
                                        <p:tgtEl>
                                          <p:spTgt spid="25"/>
                                        </p:tgtEl>
                                      </p:cBhvr>
                                    </p:animEffect>
                                  </p:childTnLst>
                                </p:cTn>
                              </p:par>
                              <p:par>
                                <p:cTn id="70" presetID="3" presetClass="entr" presetSubtype="10" fill="hold" grpId="0" nodeType="withEffect">
                                  <p:stCondLst>
                                    <p:cond delay="0"/>
                                  </p:stCondLst>
                                  <p:childTnLst>
                                    <p:set>
                                      <p:cBhvr>
                                        <p:cTn id="71" dur="1" fill="hold">
                                          <p:stCondLst>
                                            <p:cond delay="0"/>
                                          </p:stCondLst>
                                        </p:cTn>
                                        <p:tgtEl>
                                          <p:spTgt spid="29"/>
                                        </p:tgtEl>
                                        <p:attrNameLst>
                                          <p:attrName>style.visibility</p:attrName>
                                        </p:attrNameLst>
                                      </p:cBhvr>
                                      <p:to>
                                        <p:strVal val="visible"/>
                                      </p:to>
                                    </p:set>
                                    <p:animEffect transition="in" filter="blinds(horizontal)">
                                      <p:cBhvr>
                                        <p:cTn id="72" dur="500"/>
                                        <p:tgtEl>
                                          <p:spTgt spid="29"/>
                                        </p:tgtEl>
                                      </p:cBhvr>
                                    </p:animEffect>
                                  </p:childTnLst>
                                </p:cTn>
                              </p:par>
                            </p:childTnLst>
                          </p:cTn>
                        </p:par>
                        <p:par>
                          <p:cTn id="73" fill="hold">
                            <p:stCondLst>
                              <p:cond delay="500"/>
                            </p:stCondLst>
                            <p:childTnLst>
                              <p:par>
                                <p:cTn id="74" presetID="0" presetClass="path" presetSubtype="0" accel="50000" decel="50000" fill="hold" grpId="1" nodeType="afterEffect">
                                  <p:stCondLst>
                                    <p:cond delay="0"/>
                                  </p:stCondLst>
                                  <p:childTnLst>
                                    <p:animMotion origin="layout" path="M 0 0 C -0.00121 0.03681 -0.00243 0.07384 -0.01979 0.09861 C -0.03715 0.12338 -0.07604 0.14792 -0.10416 0.14861 C -0.13229 0.14931 -0.16909 0.12731 -0.18854 0.10278 C -0.20798 0.07824 -0.21441 0.03981 -0.22083 0.00139 " pathEditMode="relative" ptsTypes="aaaaA">
                                      <p:cBhvr>
                                        <p:cTn id="75" dur="2000" fill="hold"/>
                                        <p:tgtEl>
                                          <p:spTgt spid="25"/>
                                        </p:tgtEl>
                                        <p:attrNameLst>
                                          <p:attrName>ppt_x</p:attrName>
                                          <p:attrName>ppt_y</p:attrName>
                                        </p:attrNameLst>
                                      </p:cBhvr>
                                    </p:animMotion>
                                  </p:childTnLst>
                                </p:cTn>
                              </p:par>
                              <p:par>
                                <p:cTn id="76" presetID="0" presetClass="path" presetSubtype="0" accel="50000" decel="50000" fill="hold" grpId="1" nodeType="withEffect">
                                  <p:stCondLst>
                                    <p:cond delay="0"/>
                                  </p:stCondLst>
                                  <p:childTnLst>
                                    <p:animMotion origin="layout" path="M -0.00417 0.00138 C -0.00295 0.03815 -0.00174 0.07514 0.01632 0.09988 C 0.03438 0.12485 0.07465 0.14936 0.10382 0.15006 C 0.13299 0.15075 0.17118 0.12878 0.19132 0.10427 C 0.21163 0.07953 0.21823 0.04115 0.225 0.00277 " pathEditMode="relative" rAng="0" ptsTypes="aaaaA">
                                      <p:cBhvr>
                                        <p:cTn id="77" dur="2000" fill="hold"/>
                                        <p:tgtEl>
                                          <p:spTgt spid="29"/>
                                        </p:tgtEl>
                                        <p:attrNameLst>
                                          <p:attrName>ppt_x</p:attrName>
                                          <p:attrName>ppt_y</p:attrName>
                                        </p:attrNameLst>
                                      </p:cBhvr>
                                      <p:rCtr x="11500" y="7500"/>
                                    </p:animMotion>
                                  </p:childTnLst>
                                </p:cTn>
                              </p:par>
                            </p:childTnLst>
                          </p:cTn>
                        </p:par>
                        <p:par>
                          <p:cTn id="78" fill="hold">
                            <p:stCondLst>
                              <p:cond delay="2500"/>
                            </p:stCondLst>
                            <p:childTnLst>
                              <p:par>
                                <p:cTn id="79" presetID="3" presetClass="exit" presetSubtype="10" fill="hold" grpId="2" nodeType="afterEffect">
                                  <p:stCondLst>
                                    <p:cond delay="0"/>
                                  </p:stCondLst>
                                  <p:childTnLst>
                                    <p:animEffect transition="out" filter="blinds(horizontal)">
                                      <p:cBhvr>
                                        <p:cTn id="80" dur="500"/>
                                        <p:tgtEl>
                                          <p:spTgt spid="25"/>
                                        </p:tgtEl>
                                      </p:cBhvr>
                                    </p:animEffect>
                                    <p:set>
                                      <p:cBhvr>
                                        <p:cTn id="81" dur="1" fill="hold">
                                          <p:stCondLst>
                                            <p:cond delay="499"/>
                                          </p:stCondLst>
                                        </p:cTn>
                                        <p:tgtEl>
                                          <p:spTgt spid="25"/>
                                        </p:tgtEl>
                                        <p:attrNameLst>
                                          <p:attrName>style.visibility</p:attrName>
                                        </p:attrNameLst>
                                      </p:cBhvr>
                                      <p:to>
                                        <p:strVal val="hidden"/>
                                      </p:to>
                                    </p:set>
                                  </p:childTnLst>
                                </p:cTn>
                              </p:par>
                              <p:par>
                                <p:cTn id="82" presetID="3" presetClass="exit" presetSubtype="10" fill="hold" grpId="2" nodeType="withEffect">
                                  <p:stCondLst>
                                    <p:cond delay="0"/>
                                  </p:stCondLst>
                                  <p:childTnLst>
                                    <p:animEffect transition="out" filter="blinds(horizontal)">
                                      <p:cBhvr>
                                        <p:cTn id="83" dur="500"/>
                                        <p:tgtEl>
                                          <p:spTgt spid="29"/>
                                        </p:tgtEl>
                                      </p:cBhvr>
                                    </p:animEffect>
                                    <p:set>
                                      <p:cBhvr>
                                        <p:cTn id="84" dur="1" fill="hold">
                                          <p:stCondLst>
                                            <p:cond delay="499"/>
                                          </p:stCondLst>
                                        </p:cTn>
                                        <p:tgtEl>
                                          <p:spTgt spid="29"/>
                                        </p:tgtEl>
                                        <p:attrNameLst>
                                          <p:attrName>style.visibility</p:attrName>
                                        </p:attrNameLst>
                                      </p:cBhvr>
                                      <p:to>
                                        <p:strVal val="hidden"/>
                                      </p:to>
                                    </p:set>
                                  </p:childTnLst>
                                </p:cTn>
                              </p:par>
                            </p:childTnLst>
                          </p:cTn>
                        </p:par>
                      </p:childTnLst>
                    </p:cTn>
                  </p:par>
                  <p:par>
                    <p:cTn id="85" fill="hold">
                      <p:stCondLst>
                        <p:cond delay="indefinite"/>
                      </p:stCondLst>
                      <p:childTnLst>
                        <p:par>
                          <p:cTn id="86" fill="hold">
                            <p:stCondLst>
                              <p:cond delay="0"/>
                            </p:stCondLst>
                            <p:childTnLst>
                              <p:par>
                                <p:cTn id="87" presetID="1" presetClass="entr" presetSubtype="0" fill="hold" grpId="0" nodeType="clickEffect">
                                  <p:stCondLst>
                                    <p:cond delay="0"/>
                                  </p:stCondLst>
                                  <p:childTnLst>
                                    <p:set>
                                      <p:cBhvr>
                                        <p:cTn id="88" dur="1" fill="hold">
                                          <p:stCondLst>
                                            <p:cond delay="0"/>
                                          </p:stCondLst>
                                        </p:cTn>
                                        <p:tgtEl>
                                          <p:spTgt spid="41"/>
                                        </p:tgtEl>
                                        <p:attrNameLst>
                                          <p:attrName>style.visibility</p:attrName>
                                        </p:attrNameLst>
                                      </p:cBhvr>
                                      <p:to>
                                        <p:strVal val="visible"/>
                                      </p:to>
                                    </p:set>
                                  </p:childTnLst>
                                </p:cTn>
                              </p:par>
                              <p:par>
                                <p:cTn id="89" presetID="1" presetClass="entr" presetSubtype="0" fill="hold" grpId="0" nodeType="withEffect">
                                  <p:stCondLst>
                                    <p:cond delay="0"/>
                                  </p:stCondLst>
                                  <p:childTnLst>
                                    <p:set>
                                      <p:cBhvr>
                                        <p:cTn id="90" dur="1" fill="hold">
                                          <p:stCondLst>
                                            <p:cond delay="0"/>
                                          </p:stCondLst>
                                        </p:cTn>
                                        <p:tgtEl>
                                          <p:spTgt spid="42"/>
                                        </p:tgtEl>
                                        <p:attrNameLst>
                                          <p:attrName>style.visibility</p:attrName>
                                        </p:attrNameLst>
                                      </p:cBhvr>
                                      <p:to>
                                        <p:strVal val="visible"/>
                                      </p:to>
                                    </p:set>
                                  </p:childTnLst>
                                </p:cTn>
                              </p:par>
                              <p:par>
                                <p:cTn id="91" presetID="3" presetClass="entr" presetSubtype="10" fill="hold" grpId="1" nodeType="withEffect">
                                  <p:stCondLst>
                                    <p:cond delay="0"/>
                                  </p:stCondLst>
                                  <p:childTnLst>
                                    <p:set>
                                      <p:cBhvr>
                                        <p:cTn id="92" dur="1" fill="hold">
                                          <p:stCondLst>
                                            <p:cond delay="0"/>
                                          </p:stCondLst>
                                        </p:cTn>
                                        <p:tgtEl>
                                          <p:spTgt spid="45"/>
                                        </p:tgtEl>
                                        <p:attrNameLst>
                                          <p:attrName>style.visibility</p:attrName>
                                        </p:attrNameLst>
                                      </p:cBhvr>
                                      <p:to>
                                        <p:strVal val="visible"/>
                                      </p:to>
                                    </p:set>
                                    <p:animEffect transition="in" filter="blinds(horizontal)">
                                      <p:cBhvr>
                                        <p:cTn id="93" dur="500"/>
                                        <p:tgtEl>
                                          <p:spTgt spid="45"/>
                                        </p:tgtEl>
                                      </p:cBhvr>
                                    </p:animEffect>
                                  </p:childTnLst>
                                </p:cTn>
                              </p:par>
                            </p:childTnLst>
                          </p:cTn>
                        </p:par>
                      </p:childTnLst>
                    </p:cTn>
                  </p:par>
                  <p:par>
                    <p:cTn id="94" fill="hold">
                      <p:stCondLst>
                        <p:cond delay="indefinite"/>
                      </p:stCondLst>
                      <p:childTnLst>
                        <p:par>
                          <p:cTn id="95" fill="hold">
                            <p:stCondLst>
                              <p:cond delay="0"/>
                            </p:stCondLst>
                            <p:childTnLst>
                              <p:par>
                                <p:cTn id="96" presetID="1" presetClass="entr" presetSubtype="0" fill="hold" grpId="0" nodeType="clickEffect">
                                  <p:stCondLst>
                                    <p:cond delay="0"/>
                                  </p:stCondLst>
                                  <p:childTnLst>
                                    <p:set>
                                      <p:cBhvr>
                                        <p:cTn id="97" dur="1" fill="hold">
                                          <p:stCondLst>
                                            <p:cond delay="0"/>
                                          </p:stCondLst>
                                        </p:cTn>
                                        <p:tgtEl>
                                          <p:spTgt spid="1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33" grpId="0" animBg="1"/>
      <p:bldP spid="134" grpId="0" animBg="1"/>
      <p:bldP spid="135" grpId="0" animBg="1"/>
      <p:bldP spid="136" grpId="0" animBg="1"/>
      <p:bldP spid="141" grpId="0"/>
      <p:bldP spid="155" grpId="0" animBg="1"/>
      <p:bldP spid="156" grpId="0" animBg="1"/>
      <p:bldP spid="41" grpId="0" animBg="1"/>
      <p:bldP spid="42" grpId="0"/>
      <p:bldP spid="45" grpId="1" animBg="1"/>
      <p:bldP spid="77" grpId="0" animBg="1"/>
      <p:bldP spid="77" grpId="1" animBg="1"/>
      <p:bldP spid="77" grpId="2" animBg="1"/>
      <p:bldP spid="24" grpId="0" animBg="1"/>
      <p:bldP spid="24" grpId="1" animBg="1"/>
      <p:bldP spid="24" grpId="2" animBg="1"/>
      <p:bldP spid="25" grpId="0" animBg="1"/>
      <p:bldP spid="25" grpId="1" animBg="1"/>
      <p:bldP spid="25" grpId="2" animBg="1"/>
      <p:bldP spid="27" grpId="0" animBg="1"/>
      <p:bldP spid="27" grpId="1" animBg="1"/>
      <p:bldP spid="27" grpId="2" animBg="1"/>
      <p:bldP spid="28" grpId="0" animBg="1"/>
      <p:bldP spid="28" grpId="1" animBg="1"/>
      <p:bldP spid="28" grpId="2" animBg="1"/>
      <p:bldP spid="29" grpId="0" animBg="1"/>
      <p:bldP spid="29" grpId="1" animBg="1"/>
      <p:bldP spid="29" grpId="2"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 name="Group 30"/>
          <p:cNvGrpSpPr/>
          <p:nvPr/>
        </p:nvGrpSpPr>
        <p:grpSpPr>
          <a:xfrm>
            <a:off x="3200400" y="1219200"/>
            <a:ext cx="2438400" cy="2362200"/>
            <a:chOff x="2819400" y="2667000"/>
            <a:chExt cx="2438400" cy="2362200"/>
          </a:xfrm>
        </p:grpSpPr>
        <p:sp>
          <p:nvSpPr>
            <p:cNvPr id="32" name="Oval 31"/>
            <p:cNvSpPr/>
            <p:nvPr/>
          </p:nvSpPr>
          <p:spPr>
            <a:xfrm>
              <a:off x="2971800" y="2819400"/>
              <a:ext cx="2133600" cy="2057400"/>
            </a:xfrm>
            <a:prstGeom prst="ellipse">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Ring</a:t>
              </a:r>
              <a:endParaRPr lang="en-US" dirty="0">
                <a:solidFill>
                  <a:schemeClr val="tx1"/>
                </a:solidFill>
              </a:endParaRPr>
            </a:p>
          </p:txBody>
        </p:sp>
        <p:sp>
          <p:nvSpPr>
            <p:cNvPr id="33" name="Rectangle 32"/>
            <p:cNvSpPr/>
            <p:nvPr/>
          </p:nvSpPr>
          <p:spPr>
            <a:xfrm>
              <a:off x="3886200" y="4724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886200" y="2667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8194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49530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7" name="Group 36"/>
          <p:cNvGrpSpPr/>
          <p:nvPr/>
        </p:nvGrpSpPr>
        <p:grpSpPr>
          <a:xfrm>
            <a:off x="3200400" y="1219200"/>
            <a:ext cx="2438400" cy="2362200"/>
            <a:chOff x="2819400" y="2667000"/>
            <a:chExt cx="2438400" cy="2362200"/>
          </a:xfrm>
        </p:grpSpPr>
        <p:sp>
          <p:nvSpPr>
            <p:cNvPr id="40" name="Oval 39"/>
            <p:cNvSpPr/>
            <p:nvPr/>
          </p:nvSpPr>
          <p:spPr>
            <a:xfrm>
              <a:off x="2971800" y="2819400"/>
              <a:ext cx="2133600" cy="2057400"/>
            </a:xfrm>
            <a:prstGeom prst="ellipse">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Ring</a:t>
              </a:r>
              <a:endParaRPr lang="en-US" dirty="0">
                <a:solidFill>
                  <a:schemeClr val="tx1"/>
                </a:solidFill>
              </a:endParaRPr>
            </a:p>
          </p:txBody>
        </p:sp>
        <p:sp>
          <p:nvSpPr>
            <p:cNvPr id="45" name="Rectangle 44"/>
            <p:cNvSpPr/>
            <p:nvPr/>
          </p:nvSpPr>
          <p:spPr>
            <a:xfrm>
              <a:off x="3886200" y="4724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3886200" y="2667000"/>
              <a:ext cx="304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2819400" y="3657600"/>
              <a:ext cx="304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953000" y="3657600"/>
              <a:ext cx="304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 name="Title 1"/>
          <p:cNvSpPr>
            <a:spLocks noGrp="1"/>
          </p:cNvSpPr>
          <p:nvPr>
            <p:ph type="title"/>
          </p:nvPr>
        </p:nvSpPr>
        <p:spPr/>
        <p:txBody>
          <a:bodyPr/>
          <a:lstStyle/>
          <a:p>
            <a:r>
              <a:rPr lang="en-US" dirty="0" err="1" smtClean="0"/>
              <a:t>HiRD</a:t>
            </a:r>
            <a:r>
              <a:rPr lang="en-US" dirty="0" smtClean="0"/>
              <a:t>: Injection Guarantee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Throttling provides </a:t>
            </a:r>
            <a:r>
              <a:rPr lang="en-US" b="1" dirty="0" smtClean="0">
                <a:solidFill>
                  <a:srgbClr val="0066FF"/>
                </a:solidFill>
              </a:rPr>
              <a:t>injection guarantee</a:t>
            </a:r>
            <a:endParaRPr lang="en-US" b="1" dirty="0">
              <a:solidFill>
                <a:srgbClr val="0066FF"/>
              </a:solidFill>
            </a:endParaRPr>
          </a:p>
        </p:txBody>
      </p:sp>
      <p:sp>
        <p:nvSpPr>
          <p:cNvPr id="4" name="Slide Number Placeholder 3"/>
          <p:cNvSpPr>
            <a:spLocks noGrp="1"/>
          </p:cNvSpPr>
          <p:nvPr>
            <p:ph type="sldNum" sz="quarter" idx="12"/>
          </p:nvPr>
        </p:nvSpPr>
        <p:spPr/>
        <p:txBody>
          <a:bodyPr/>
          <a:lstStyle/>
          <a:p>
            <a:fld id="{D4D2B188-1D62-4FCA-8363-938AD4629BBB}" type="slidenum">
              <a:rPr lang="en-US" smtClean="0"/>
              <a:pPr/>
              <a:t>21</a:t>
            </a:fld>
            <a:endParaRPr lang="en-US"/>
          </a:p>
        </p:txBody>
      </p:sp>
      <p:sp>
        <p:nvSpPr>
          <p:cNvPr id="39" name="TextBox 38"/>
          <p:cNvSpPr txBox="1"/>
          <p:nvPr/>
        </p:nvSpPr>
        <p:spPr>
          <a:xfrm>
            <a:off x="609600" y="1066800"/>
            <a:ext cx="3276600" cy="646331"/>
          </a:xfrm>
          <a:prstGeom prst="rect">
            <a:avLst/>
          </a:prstGeom>
          <a:noFill/>
        </p:spPr>
        <p:txBody>
          <a:bodyPr wrap="square" rtlCol="0">
            <a:spAutoFit/>
          </a:bodyPr>
          <a:lstStyle/>
          <a:p>
            <a:pPr algn="ctr"/>
            <a:r>
              <a:rPr lang="en-US" dirty="0" smtClean="0"/>
              <a:t>After 150 cycles: All nodes stop injecting flits</a:t>
            </a:r>
            <a:endParaRPr lang="en-US" dirty="0"/>
          </a:p>
        </p:txBody>
      </p:sp>
      <p:sp>
        <p:nvSpPr>
          <p:cNvPr id="38" name="Rectangle 37"/>
          <p:cNvSpPr/>
          <p:nvPr/>
        </p:nvSpPr>
        <p:spPr>
          <a:xfrm>
            <a:off x="4259400" y="37338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4259400" y="39624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259400" y="41910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259400" y="4419600"/>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TextBox 43"/>
          <p:cNvSpPr txBox="1"/>
          <p:nvPr/>
        </p:nvSpPr>
        <p:spPr>
          <a:xfrm>
            <a:off x="4183200" y="4724400"/>
            <a:ext cx="465000" cy="369332"/>
          </a:xfrm>
          <a:prstGeom prst="rect">
            <a:avLst/>
          </a:prstGeom>
          <a:noFill/>
        </p:spPr>
        <p:txBody>
          <a:bodyPr wrap="none" rtlCol="0">
            <a:spAutoFit/>
          </a:bodyPr>
          <a:lstStyle/>
          <a:p>
            <a:pPr algn="ctr"/>
            <a:r>
              <a:rPr lang="en-US" dirty="0" err="1" smtClean="0"/>
              <a:t>Src</a:t>
            </a:r>
            <a:endParaRPr lang="en-US" dirty="0" smtClean="0"/>
          </a:p>
        </p:txBody>
      </p:sp>
      <p:sp>
        <p:nvSpPr>
          <p:cNvPr id="46" name="TextBox 45"/>
          <p:cNvSpPr txBox="1"/>
          <p:nvPr/>
        </p:nvSpPr>
        <p:spPr>
          <a:xfrm>
            <a:off x="4960800" y="3417332"/>
            <a:ext cx="1676420" cy="369332"/>
          </a:xfrm>
          <a:prstGeom prst="rect">
            <a:avLst/>
          </a:prstGeom>
          <a:solidFill>
            <a:srgbClr val="FF7C80"/>
          </a:solidFill>
          <a:ln w="25400">
            <a:solidFill>
              <a:srgbClr val="FF0000"/>
            </a:solidFill>
          </a:ln>
        </p:spPr>
        <p:txBody>
          <a:bodyPr wrap="none" rtlCol="0">
            <a:spAutoFit/>
          </a:bodyPr>
          <a:lstStyle/>
          <a:p>
            <a:pPr algn="ctr"/>
            <a:r>
              <a:rPr lang="en-US" dirty="0" smtClean="0"/>
              <a:t>Unable to inject</a:t>
            </a:r>
            <a:endParaRPr lang="en-US" dirty="0"/>
          </a:p>
        </p:txBody>
      </p:sp>
      <p:sp>
        <p:nvSpPr>
          <p:cNvPr id="47" name="Rectangle 46"/>
          <p:cNvSpPr/>
          <p:nvPr/>
        </p:nvSpPr>
        <p:spPr>
          <a:xfrm>
            <a:off x="6103800" y="4026932"/>
            <a:ext cx="381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TextBox 47"/>
          <p:cNvSpPr txBox="1"/>
          <p:nvPr/>
        </p:nvSpPr>
        <p:spPr>
          <a:xfrm>
            <a:off x="6484800" y="3950732"/>
            <a:ext cx="1238096" cy="369332"/>
          </a:xfrm>
          <a:prstGeom prst="rect">
            <a:avLst/>
          </a:prstGeom>
          <a:noFill/>
        </p:spPr>
        <p:txBody>
          <a:bodyPr wrap="none" rtlCol="0">
            <a:spAutoFit/>
          </a:bodyPr>
          <a:lstStyle/>
          <a:p>
            <a:r>
              <a:rPr lang="en-US" dirty="0" smtClean="0"/>
              <a:t>Starved Flit</a:t>
            </a:r>
            <a:endParaRPr lang="en-US" dirty="0"/>
          </a:p>
        </p:txBody>
      </p:sp>
      <p:sp>
        <p:nvSpPr>
          <p:cNvPr id="49" name="Rectangle 48"/>
          <p:cNvSpPr/>
          <p:nvPr/>
        </p:nvSpPr>
        <p:spPr>
          <a:xfrm>
            <a:off x="4259400" y="3722132"/>
            <a:ext cx="381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189400" y="2274332"/>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3" name="Picture 2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24" name="Rectangle 23"/>
          <p:cNvSpPr/>
          <p:nvPr/>
        </p:nvSpPr>
        <p:spPr>
          <a:xfrm>
            <a:off x="3200400" y="22860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096000" y="4419600"/>
            <a:ext cx="304800" cy="304800"/>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TextBox 60"/>
          <p:cNvSpPr txBox="1"/>
          <p:nvPr/>
        </p:nvSpPr>
        <p:spPr>
          <a:xfrm>
            <a:off x="6477000" y="4355068"/>
            <a:ext cx="1744580" cy="369332"/>
          </a:xfrm>
          <a:prstGeom prst="rect">
            <a:avLst/>
          </a:prstGeom>
          <a:noFill/>
        </p:spPr>
        <p:txBody>
          <a:bodyPr wrap="none" rtlCol="0">
            <a:spAutoFit/>
          </a:bodyPr>
          <a:lstStyle/>
          <a:p>
            <a:r>
              <a:rPr lang="en-US" dirty="0" smtClean="0"/>
              <a:t>Throttled Router</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6"/>
                                        </p:tgtEl>
                                        <p:attrNameLst>
                                          <p:attrName>style.visibility</p:attrName>
                                        </p:attrNameLst>
                                      </p:cBhvr>
                                      <p:to>
                                        <p:strVal val="visible"/>
                                      </p:to>
                                    </p:set>
                                    <p:animEffect transition="in" filter="blinds(horizontal)">
                                      <p:cBhvr>
                                        <p:cTn id="7" dur="500"/>
                                        <p:tgtEl>
                                          <p:spTgt spid="5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4"/>
                                        </p:tgtEl>
                                        <p:attrNameLst>
                                          <p:attrName>style.visibility</p:attrName>
                                        </p:attrNameLst>
                                      </p:cBhvr>
                                      <p:to>
                                        <p:strVal val="visible"/>
                                      </p:to>
                                    </p:set>
                                    <p:animEffect transition="in" filter="blinds(horizontal)">
                                      <p:cBhvr>
                                        <p:cTn id="10" dur="500"/>
                                        <p:tgtEl>
                                          <p:spTgt spid="24"/>
                                        </p:tgtEl>
                                      </p:cBhvr>
                                    </p:animEffect>
                                  </p:childTnLst>
                                </p:cTn>
                              </p:par>
                            </p:childTnLst>
                          </p:cTn>
                        </p:par>
                        <p:par>
                          <p:cTn id="11" fill="hold">
                            <p:stCondLst>
                              <p:cond delay="500"/>
                            </p:stCondLst>
                            <p:childTnLst>
                              <p:par>
                                <p:cTn id="12" presetID="0" presetClass="path" presetSubtype="0" accel="50000" decel="50000" fill="hold" grpId="1" nodeType="afterEffect">
                                  <p:stCondLst>
                                    <p:cond delay="0"/>
                                  </p:stCondLst>
                                  <p:childTnLst>
                                    <p:animMotion origin="layout" path="M 0 0 C -0.00121 0.03681 -0.00243 0.07384 -0.01979 0.09861 C -0.03715 0.12338 -0.07604 0.14792 -0.10416 0.14861 C -0.13229 0.14931 -0.16909 0.12731 -0.18854 0.10278 C -0.20798 0.07824 -0.21441 0.03981 -0.22083 0.00139 " pathEditMode="relative" ptsTypes="aaaaA">
                                      <p:cBhvr>
                                        <p:cTn id="13" dur="2000" fill="hold"/>
                                        <p:tgtEl>
                                          <p:spTgt spid="56"/>
                                        </p:tgtEl>
                                        <p:attrNameLst>
                                          <p:attrName>ppt_x</p:attrName>
                                          <p:attrName>ppt_y</p:attrName>
                                        </p:attrNameLst>
                                      </p:cBhvr>
                                    </p:animMotion>
                                  </p:childTnLst>
                                </p:cTn>
                              </p:par>
                              <p:par>
                                <p:cTn id="14" presetID="0" presetClass="path" presetSubtype="0" accel="50000" decel="50000" fill="hold" grpId="1" nodeType="withEffect">
                                  <p:stCondLst>
                                    <p:cond delay="0"/>
                                  </p:stCondLst>
                                  <p:childTnLst>
                                    <p:animMotion origin="layout" path="M -0.0033 -0.00023 C -0.00208 0.03653 -0.00069 0.07352 0.01858 0.09826 C 0.03802 0.12323 0.08125 0.14774 0.1125 0.14844 C 0.14393 0.14913 0.1849 0.12716 0.20643 0.10266 C 0.22813 0.07792 0.23525 0.03953 0.24254 0.00115 " pathEditMode="relative" rAng="0" ptsTypes="aaaaA">
                                      <p:cBhvr>
                                        <p:cTn id="15" dur="2000" fill="hold"/>
                                        <p:tgtEl>
                                          <p:spTgt spid="24"/>
                                        </p:tgtEl>
                                        <p:attrNameLst>
                                          <p:attrName>ppt_x</p:attrName>
                                          <p:attrName>ppt_y</p:attrName>
                                        </p:attrNameLst>
                                      </p:cBhvr>
                                      <p:rCtr x="12300" y="7500"/>
                                    </p:animMotion>
                                  </p:childTnLst>
                                </p:cTn>
                              </p:par>
                            </p:childTnLst>
                          </p:cTn>
                        </p:par>
                        <p:par>
                          <p:cTn id="16" fill="hold">
                            <p:stCondLst>
                              <p:cond delay="2500"/>
                            </p:stCondLst>
                            <p:childTnLst>
                              <p:par>
                                <p:cTn id="17" presetID="3" presetClass="exit" presetSubtype="10" fill="hold" grpId="2" nodeType="afterEffect">
                                  <p:stCondLst>
                                    <p:cond delay="0"/>
                                  </p:stCondLst>
                                  <p:childTnLst>
                                    <p:animEffect transition="out" filter="blinds(horizontal)">
                                      <p:cBhvr>
                                        <p:cTn id="18" dur="500"/>
                                        <p:tgtEl>
                                          <p:spTgt spid="56"/>
                                        </p:tgtEl>
                                      </p:cBhvr>
                                    </p:animEffect>
                                    <p:set>
                                      <p:cBhvr>
                                        <p:cTn id="19" dur="1" fill="hold">
                                          <p:stCondLst>
                                            <p:cond delay="499"/>
                                          </p:stCondLst>
                                        </p:cTn>
                                        <p:tgtEl>
                                          <p:spTgt spid="56"/>
                                        </p:tgtEl>
                                        <p:attrNameLst>
                                          <p:attrName>style.visibility</p:attrName>
                                        </p:attrNameLst>
                                      </p:cBhvr>
                                      <p:to>
                                        <p:strVal val="hidden"/>
                                      </p:to>
                                    </p:set>
                                  </p:childTnLst>
                                </p:cTn>
                              </p:par>
                              <p:par>
                                <p:cTn id="20" presetID="3" presetClass="exit" presetSubtype="10" fill="hold" grpId="2" nodeType="withEffect">
                                  <p:stCondLst>
                                    <p:cond delay="0"/>
                                  </p:stCondLst>
                                  <p:childTnLst>
                                    <p:animEffect transition="out" filter="blinds(horizontal)">
                                      <p:cBhvr>
                                        <p:cTn id="21" dur="500"/>
                                        <p:tgtEl>
                                          <p:spTgt spid="24"/>
                                        </p:tgtEl>
                                      </p:cBhvr>
                                    </p:animEffect>
                                    <p:set>
                                      <p:cBhvr>
                                        <p:cTn id="22" dur="1" fill="hold">
                                          <p:stCondLst>
                                            <p:cond delay="499"/>
                                          </p:stCondLst>
                                        </p:cTn>
                                        <p:tgtEl>
                                          <p:spTgt spid="24"/>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47"/>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8"/>
                                        </p:tgtEl>
                                        <p:attrNameLst>
                                          <p:attrName>style.visibility</p:attrName>
                                        </p:attrNameLst>
                                      </p:cBhvr>
                                      <p:to>
                                        <p:strVal val="visible"/>
                                      </p:to>
                                    </p:set>
                                  </p:childTnLst>
                                </p:cTn>
                              </p:par>
                              <p:par>
                                <p:cTn id="29" presetID="3" presetClass="entr" presetSubtype="10" fill="hold" grpId="0" nodeType="withEffect">
                                  <p:stCondLst>
                                    <p:cond delay="0"/>
                                  </p:stCondLst>
                                  <p:childTnLst>
                                    <p:set>
                                      <p:cBhvr>
                                        <p:cTn id="30" dur="1" fill="hold">
                                          <p:stCondLst>
                                            <p:cond delay="0"/>
                                          </p:stCondLst>
                                        </p:cTn>
                                        <p:tgtEl>
                                          <p:spTgt spid="49"/>
                                        </p:tgtEl>
                                        <p:attrNameLst>
                                          <p:attrName>style.visibility</p:attrName>
                                        </p:attrNameLst>
                                      </p:cBhvr>
                                      <p:to>
                                        <p:strVal val="visible"/>
                                      </p:to>
                                    </p:set>
                                    <p:animEffect transition="in" filter="blinds(horizontal)">
                                      <p:cBhvr>
                                        <p:cTn id="31" dur="500"/>
                                        <p:tgtEl>
                                          <p:spTgt spid="49"/>
                                        </p:tgtEl>
                                      </p:cBhvr>
                                    </p:animEffec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46"/>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39"/>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nodeType="clickEffect">
                                  <p:stCondLst>
                                    <p:cond delay="0"/>
                                  </p:stCondLst>
                                  <p:childTnLst>
                                    <p:set>
                                      <p:cBhvr>
                                        <p:cTn id="43" dur="1" fill="hold">
                                          <p:stCondLst>
                                            <p:cond delay="0"/>
                                          </p:stCondLst>
                                        </p:cTn>
                                        <p:tgtEl>
                                          <p:spTgt spid="37"/>
                                        </p:tgtEl>
                                        <p:attrNameLst>
                                          <p:attrName>style.visibility</p:attrName>
                                        </p:attrNameLst>
                                      </p:cBhvr>
                                      <p:to>
                                        <p:strVal val="visible"/>
                                      </p:to>
                                    </p:set>
                                  </p:childTnLst>
                                </p:cTn>
                              </p:par>
                              <p:par>
                                <p:cTn id="44" presetID="1" presetClass="entr" presetSubtype="0" fill="hold" grpId="1" nodeType="withEffect">
                                  <p:stCondLst>
                                    <p:cond delay="0"/>
                                  </p:stCondLst>
                                  <p:childTnLst>
                                    <p:set>
                                      <p:cBhvr>
                                        <p:cTn id="45" dur="1" fill="hold">
                                          <p:stCondLst>
                                            <p:cond delay="0"/>
                                          </p:stCondLst>
                                        </p:cTn>
                                        <p:tgtEl>
                                          <p:spTgt spid="61"/>
                                        </p:tgtEl>
                                        <p:attrNameLst>
                                          <p:attrName>style.visibility</p:attrName>
                                        </p:attrNameLst>
                                      </p:cBhvr>
                                      <p:to>
                                        <p:strVal val="visible"/>
                                      </p:to>
                                    </p:set>
                                  </p:childTnLst>
                                </p:cTn>
                              </p:par>
                              <p:par>
                                <p:cTn id="46" presetID="1" presetClass="entr" presetSubtype="0" fill="hold" grpId="0" nodeType="withEffect">
                                  <p:stCondLst>
                                    <p:cond delay="0"/>
                                  </p:stCondLst>
                                  <p:childTnLst>
                                    <p:set>
                                      <p:cBhvr>
                                        <p:cTn id="47" dur="1" fill="hold">
                                          <p:stCondLst>
                                            <p:cond delay="0"/>
                                          </p:stCondLst>
                                        </p:cTn>
                                        <p:tgtEl>
                                          <p:spTgt spid="60"/>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3" presetClass="exit" presetSubtype="10" fill="hold" grpId="1" nodeType="clickEffect">
                                  <p:stCondLst>
                                    <p:cond delay="0"/>
                                  </p:stCondLst>
                                  <p:childTnLst>
                                    <p:animEffect transition="out" filter="blinds(horizontal)">
                                      <p:cBhvr>
                                        <p:cTn id="51" dur="500"/>
                                        <p:tgtEl>
                                          <p:spTgt spid="46"/>
                                        </p:tgtEl>
                                      </p:cBhvr>
                                    </p:animEffect>
                                    <p:set>
                                      <p:cBhvr>
                                        <p:cTn id="52" dur="1" fill="hold">
                                          <p:stCondLst>
                                            <p:cond delay="499"/>
                                          </p:stCondLst>
                                        </p:cTn>
                                        <p:tgtEl>
                                          <p:spTgt spid="46"/>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3" presetClass="exit" presetSubtype="10" fill="hold" grpId="3" nodeType="clickEffect">
                                  <p:stCondLst>
                                    <p:cond delay="0"/>
                                  </p:stCondLst>
                                  <p:childTnLst>
                                    <p:animEffect transition="out" filter="blinds(horizontal)">
                                      <p:cBhvr>
                                        <p:cTn id="56" dur="500"/>
                                        <p:tgtEl>
                                          <p:spTgt spid="56"/>
                                        </p:tgtEl>
                                      </p:cBhvr>
                                    </p:animEffect>
                                    <p:set>
                                      <p:cBhvr>
                                        <p:cTn id="57" dur="1" fill="hold">
                                          <p:stCondLst>
                                            <p:cond delay="499"/>
                                          </p:stCondLst>
                                        </p:cTn>
                                        <p:tgtEl>
                                          <p:spTgt spid="56"/>
                                        </p:tgtEl>
                                        <p:attrNameLst>
                                          <p:attrName>style.visibility</p:attrName>
                                        </p:attrNameLst>
                                      </p:cBhvr>
                                      <p:to>
                                        <p:strVal val="hidden"/>
                                      </p:to>
                                    </p:set>
                                  </p:childTnLst>
                                </p:cTn>
                              </p:par>
                              <p:par>
                                <p:cTn id="58" presetID="3" presetClass="exit" presetSubtype="10" fill="hold" grpId="3" nodeType="withEffect">
                                  <p:stCondLst>
                                    <p:cond delay="0"/>
                                  </p:stCondLst>
                                  <p:childTnLst>
                                    <p:animEffect transition="out" filter="blinds(horizontal)">
                                      <p:cBhvr>
                                        <p:cTn id="59" dur="500"/>
                                        <p:tgtEl>
                                          <p:spTgt spid="24"/>
                                        </p:tgtEl>
                                      </p:cBhvr>
                                    </p:animEffect>
                                    <p:set>
                                      <p:cBhvr>
                                        <p:cTn id="60" dur="1" fill="hold">
                                          <p:stCondLst>
                                            <p:cond delay="499"/>
                                          </p:stCondLst>
                                        </p:cTn>
                                        <p:tgtEl>
                                          <p:spTgt spid="24"/>
                                        </p:tgtEl>
                                        <p:attrNameLst>
                                          <p:attrName>style.visibility</p:attrName>
                                        </p:attrNameLst>
                                      </p:cBhvr>
                                      <p:to>
                                        <p:strVal val="hidden"/>
                                      </p:to>
                                    </p:set>
                                  </p:childTnLst>
                                </p:cTn>
                              </p:par>
                            </p:childTnLst>
                          </p:cTn>
                        </p:par>
                      </p:childTnLst>
                    </p:cTn>
                  </p:par>
                  <p:par>
                    <p:cTn id="61" fill="hold">
                      <p:stCondLst>
                        <p:cond delay="indefinite"/>
                      </p:stCondLst>
                      <p:childTnLst>
                        <p:par>
                          <p:cTn id="62" fill="hold">
                            <p:stCondLst>
                              <p:cond delay="0"/>
                            </p:stCondLst>
                            <p:childTnLst>
                              <p:par>
                                <p:cTn id="63" presetID="0" presetClass="path" presetSubtype="0" accel="50000" decel="50000" fill="hold" grpId="1" nodeType="clickEffect">
                                  <p:stCondLst>
                                    <p:cond delay="0"/>
                                  </p:stCondLst>
                                  <p:childTnLst>
                                    <p:animMotion origin="layout" path="M 0 0 C -0.0066 -0.02477 -0.01302 -0.0493 0 -0.06528 C 0.01302 -0.08125 0.05851 -0.07454 0.07813 -0.09583 C 0.09774 -0.11713 0.1125 -0.17315 0.11771 -0.19305 C 0.12292 -0.21296 0.11615 -0.21412 0.10938 -0.21528 " pathEditMode="relative" ptsTypes="aaaaA">
                                      <p:cBhvr>
                                        <p:cTn id="64" dur="2000" fill="hold"/>
                                        <p:tgtEl>
                                          <p:spTgt spid="49"/>
                                        </p:tgtEl>
                                        <p:attrNameLst>
                                          <p:attrName>ppt_x</p:attrName>
                                          <p:attrName>ppt_y</p:attrName>
                                        </p:attrNameLst>
                                      </p:cBhvr>
                                    </p:animMotion>
                                  </p:childTnLst>
                                </p:cTn>
                              </p:par>
                            </p:childTnLst>
                          </p:cTn>
                        </p:par>
                      </p:childTnLst>
                    </p:cTn>
                  </p:par>
                  <p:par>
                    <p:cTn id="65" fill="hold">
                      <p:stCondLst>
                        <p:cond delay="indefinite"/>
                      </p:stCondLst>
                      <p:childTnLst>
                        <p:par>
                          <p:cTn id="66" fill="hold">
                            <p:stCondLst>
                              <p:cond delay="0"/>
                            </p:stCondLst>
                            <p:childTnLst>
                              <p:par>
                                <p:cTn id="67" presetID="1" presetClass="entr" presetSubtype="0" fill="hold" grpId="1" nodeType="clickEffect">
                                  <p:stCondLst>
                                    <p:cond delay="0"/>
                                  </p:stCondLst>
                                  <p:childTnLst>
                                    <p:set>
                                      <p:cBhvr>
                                        <p:cTn id="6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1" build="p"/>
      <p:bldP spid="39" grpId="0"/>
      <p:bldP spid="46" grpId="0" animBg="1"/>
      <p:bldP spid="46" grpId="1" animBg="1"/>
      <p:bldP spid="47" grpId="0" animBg="1"/>
      <p:bldP spid="48" grpId="0"/>
      <p:bldP spid="49" grpId="0" animBg="1"/>
      <p:bldP spid="49" grpId="1" animBg="1"/>
      <p:bldP spid="56" grpId="0" animBg="1"/>
      <p:bldP spid="56" grpId="1" animBg="1"/>
      <p:bldP spid="56" grpId="2" animBg="1"/>
      <p:bldP spid="56" grpId="3" animBg="1"/>
      <p:bldP spid="24" grpId="0" animBg="1"/>
      <p:bldP spid="24" grpId="1" animBg="1"/>
      <p:bldP spid="24" grpId="2" animBg="1"/>
      <p:bldP spid="24" grpId="3" animBg="1"/>
      <p:bldP spid="60" grpId="0" animBg="1"/>
      <p:bldP spid="61" grpId="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8382000" cy="761999"/>
          </a:xfrm>
        </p:spPr>
        <p:txBody>
          <a:bodyPr/>
          <a:lstStyle/>
          <a:p>
            <a:r>
              <a:rPr lang="en-US" dirty="0" err="1" smtClean="0"/>
              <a:t>Livelock</a:t>
            </a:r>
            <a:r>
              <a:rPr lang="en-US" dirty="0" smtClean="0"/>
              <a:t> in Deflection Routing</a:t>
            </a:r>
            <a:endParaRPr lang="en-US" dirty="0"/>
          </a:p>
        </p:txBody>
      </p:sp>
      <p:sp>
        <p:nvSpPr>
          <p:cNvPr id="3" name="Content Placeholder 2"/>
          <p:cNvSpPr>
            <a:spLocks noGrp="1"/>
          </p:cNvSpPr>
          <p:nvPr>
            <p:ph idx="1"/>
          </p:nvPr>
        </p:nvSpPr>
        <p:spPr>
          <a:xfrm>
            <a:off x="381000" y="1066800"/>
            <a:ext cx="8382000" cy="5638800"/>
          </a:xfrm>
        </p:spPr>
        <p:txBody>
          <a:bodyPr/>
          <a:lstStyle/>
          <a:p>
            <a:r>
              <a:rPr lang="en-US" dirty="0" smtClean="0"/>
              <a:t>Transfer starvation</a:t>
            </a:r>
          </a:p>
          <a:p>
            <a:endParaRPr lang="en-US" dirty="0" smtClean="0"/>
          </a:p>
          <a:p>
            <a:endParaRPr lang="en-US" dirty="0" smtClean="0"/>
          </a:p>
          <a:p>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22</a:t>
            </a:fld>
            <a:endParaRPr lang="en-US"/>
          </a:p>
        </p:txBody>
      </p:sp>
      <p:sp>
        <p:nvSpPr>
          <p:cNvPr id="42" name="Rectangle 41"/>
          <p:cNvSpPr/>
          <p:nvPr/>
        </p:nvSpPr>
        <p:spPr>
          <a:xfrm>
            <a:off x="4240504" y="46598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240504" y="48884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240504" y="51170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240504" y="53456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TextBox 45"/>
          <p:cNvSpPr txBox="1"/>
          <p:nvPr/>
        </p:nvSpPr>
        <p:spPr>
          <a:xfrm>
            <a:off x="3714904" y="5650468"/>
            <a:ext cx="1410835" cy="369332"/>
          </a:xfrm>
          <a:prstGeom prst="rect">
            <a:avLst/>
          </a:prstGeom>
          <a:noFill/>
        </p:spPr>
        <p:txBody>
          <a:bodyPr wrap="none" rtlCol="0">
            <a:spAutoFit/>
          </a:bodyPr>
          <a:lstStyle/>
          <a:p>
            <a:pPr algn="ctr"/>
            <a:r>
              <a:rPr lang="en-US" dirty="0" smtClean="0"/>
              <a:t>Transfer FIFO</a:t>
            </a:r>
          </a:p>
        </p:txBody>
      </p:sp>
      <p:sp>
        <p:nvSpPr>
          <p:cNvPr id="48" name="TextBox 47"/>
          <p:cNvSpPr txBox="1"/>
          <p:nvPr/>
        </p:nvSpPr>
        <p:spPr>
          <a:xfrm>
            <a:off x="4934104" y="4343400"/>
            <a:ext cx="1910781" cy="369332"/>
          </a:xfrm>
          <a:prstGeom prst="rect">
            <a:avLst/>
          </a:prstGeom>
          <a:solidFill>
            <a:srgbClr val="FF7C80"/>
          </a:solidFill>
          <a:ln w="25400">
            <a:solidFill>
              <a:srgbClr val="FF0000"/>
            </a:solidFill>
          </a:ln>
        </p:spPr>
        <p:txBody>
          <a:bodyPr wrap="none" rtlCol="0">
            <a:spAutoFit/>
          </a:bodyPr>
          <a:lstStyle/>
          <a:p>
            <a:pPr algn="ctr"/>
            <a:r>
              <a:rPr lang="en-US" dirty="0" smtClean="0"/>
              <a:t>Unable to Transfer</a:t>
            </a:r>
            <a:endParaRPr lang="en-US" dirty="0"/>
          </a:p>
        </p:txBody>
      </p:sp>
      <p:sp>
        <p:nvSpPr>
          <p:cNvPr id="49" name="Rectangle 48"/>
          <p:cNvSpPr/>
          <p:nvPr/>
        </p:nvSpPr>
        <p:spPr>
          <a:xfrm>
            <a:off x="6077104" y="4953000"/>
            <a:ext cx="381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TextBox 49"/>
          <p:cNvSpPr txBox="1"/>
          <p:nvPr/>
        </p:nvSpPr>
        <p:spPr>
          <a:xfrm>
            <a:off x="6458104" y="4876800"/>
            <a:ext cx="1238096" cy="369332"/>
          </a:xfrm>
          <a:prstGeom prst="rect">
            <a:avLst/>
          </a:prstGeom>
          <a:noFill/>
        </p:spPr>
        <p:txBody>
          <a:bodyPr wrap="none" rtlCol="0">
            <a:spAutoFit/>
          </a:bodyPr>
          <a:lstStyle/>
          <a:p>
            <a:r>
              <a:rPr lang="en-US" dirty="0" smtClean="0"/>
              <a:t>Starved Flit</a:t>
            </a:r>
            <a:endParaRPr lang="en-US" dirty="0"/>
          </a:p>
        </p:txBody>
      </p:sp>
      <p:grpSp>
        <p:nvGrpSpPr>
          <p:cNvPr id="52" name="Group 51"/>
          <p:cNvGrpSpPr/>
          <p:nvPr/>
        </p:nvGrpSpPr>
        <p:grpSpPr>
          <a:xfrm>
            <a:off x="3181504" y="2133600"/>
            <a:ext cx="2438400" cy="2362200"/>
            <a:chOff x="2819400" y="2667000"/>
            <a:chExt cx="2438400" cy="2362200"/>
          </a:xfrm>
        </p:grpSpPr>
        <p:sp>
          <p:nvSpPr>
            <p:cNvPr id="53" name="Oval 52"/>
            <p:cNvSpPr/>
            <p:nvPr/>
          </p:nvSpPr>
          <p:spPr>
            <a:xfrm>
              <a:off x="2971800" y="2819400"/>
              <a:ext cx="2133600" cy="2057400"/>
            </a:xfrm>
            <a:prstGeom prst="ellipse">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Ring</a:t>
              </a:r>
              <a:endParaRPr lang="en-US" dirty="0">
                <a:solidFill>
                  <a:schemeClr val="tx1"/>
                </a:solidFill>
              </a:endParaRPr>
            </a:p>
          </p:txBody>
        </p:sp>
        <p:sp>
          <p:nvSpPr>
            <p:cNvPr id="54" name="Rectangle 53"/>
            <p:cNvSpPr/>
            <p:nvPr/>
          </p:nvSpPr>
          <p:spPr>
            <a:xfrm>
              <a:off x="3886200" y="4724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886200" y="2667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28194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9530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58" name="Rectangle 57"/>
          <p:cNvSpPr/>
          <p:nvPr/>
        </p:nvSpPr>
        <p:spPr>
          <a:xfrm>
            <a:off x="5162704" y="32004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4248304" y="5105400"/>
            <a:ext cx="381000" cy="228600"/>
          </a:xfrm>
          <a:prstGeom prst="rect">
            <a:avLst/>
          </a:prstGeom>
          <a:solidFill>
            <a:srgbClr val="69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4248304" y="4876800"/>
            <a:ext cx="381000" cy="228600"/>
          </a:xfrm>
          <a:prstGeom prst="rect">
            <a:avLst/>
          </a:prstGeom>
          <a:solidFill>
            <a:srgbClr val="69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4248304" y="4648200"/>
            <a:ext cx="381000" cy="228600"/>
          </a:xfrm>
          <a:prstGeom prst="rect">
            <a:avLst/>
          </a:prstGeom>
          <a:solidFill>
            <a:srgbClr val="69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4248304" y="5334000"/>
            <a:ext cx="381000" cy="228600"/>
          </a:xfrm>
          <a:prstGeom prst="rect">
            <a:avLst/>
          </a:prstGeom>
          <a:solidFill>
            <a:srgbClr val="69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3181504" y="3200400"/>
            <a:ext cx="381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2"/>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5"/>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1"/>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2"/>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3" presetClass="entr" presetSubtype="10" fill="hold" grpId="0" nodeType="clickEffect">
                                  <p:stCondLst>
                                    <p:cond delay="0"/>
                                  </p:stCondLst>
                                  <p:childTnLst>
                                    <p:set>
                                      <p:cBhvr>
                                        <p:cTn id="32" dur="1" fill="hold">
                                          <p:stCondLst>
                                            <p:cond delay="0"/>
                                          </p:stCondLst>
                                        </p:cTn>
                                        <p:tgtEl>
                                          <p:spTgt spid="63"/>
                                        </p:tgtEl>
                                        <p:attrNameLst>
                                          <p:attrName>style.visibility</p:attrName>
                                        </p:attrNameLst>
                                      </p:cBhvr>
                                      <p:to>
                                        <p:strVal val="visible"/>
                                      </p:to>
                                    </p:set>
                                    <p:animEffect transition="in" filter="blinds(horizontal)">
                                      <p:cBhvr>
                                        <p:cTn id="33" dur="500"/>
                                        <p:tgtEl>
                                          <p:spTgt spid="63"/>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xit" presetSubtype="10" fill="hold" grpId="1" nodeType="clickEffect">
                                  <p:stCondLst>
                                    <p:cond delay="0"/>
                                  </p:stCondLst>
                                  <p:childTnLst>
                                    <p:animEffect transition="out" filter="blinds(horizontal)">
                                      <p:cBhvr>
                                        <p:cTn id="37" dur="500"/>
                                        <p:tgtEl>
                                          <p:spTgt spid="61"/>
                                        </p:tgtEl>
                                      </p:cBhvr>
                                    </p:animEffect>
                                    <p:set>
                                      <p:cBhvr>
                                        <p:cTn id="38" dur="1" fill="hold">
                                          <p:stCondLst>
                                            <p:cond delay="499"/>
                                          </p:stCondLst>
                                        </p:cTn>
                                        <p:tgtEl>
                                          <p:spTgt spid="61"/>
                                        </p:tgtEl>
                                        <p:attrNameLst>
                                          <p:attrName>style.visibility</p:attrName>
                                        </p:attrNameLst>
                                      </p:cBhvr>
                                      <p:to>
                                        <p:strVal val="hidden"/>
                                      </p:to>
                                    </p:set>
                                  </p:childTnLst>
                                </p:cTn>
                              </p:par>
                            </p:childTnLst>
                          </p:cTn>
                        </p:par>
                      </p:childTnLst>
                    </p:cTn>
                  </p:par>
                  <p:par>
                    <p:cTn id="39" fill="hold">
                      <p:stCondLst>
                        <p:cond delay="indefinite"/>
                      </p:stCondLst>
                      <p:childTnLst>
                        <p:par>
                          <p:cTn id="40" fill="hold">
                            <p:stCondLst>
                              <p:cond delay="0"/>
                            </p:stCondLst>
                            <p:childTnLst>
                              <p:par>
                                <p:cTn id="41" presetID="3" presetClass="entr" presetSubtype="10" fill="hold" grpId="0" nodeType="clickEffect">
                                  <p:stCondLst>
                                    <p:cond delay="0"/>
                                  </p:stCondLst>
                                  <p:childTnLst>
                                    <p:set>
                                      <p:cBhvr>
                                        <p:cTn id="42" dur="1" fill="hold">
                                          <p:stCondLst>
                                            <p:cond delay="0"/>
                                          </p:stCondLst>
                                        </p:cTn>
                                        <p:tgtEl>
                                          <p:spTgt spid="58"/>
                                        </p:tgtEl>
                                        <p:attrNameLst>
                                          <p:attrName>style.visibility</p:attrName>
                                        </p:attrNameLst>
                                      </p:cBhvr>
                                      <p:to>
                                        <p:strVal val="visible"/>
                                      </p:to>
                                    </p:set>
                                    <p:animEffect transition="in" filter="blinds(horizontal)">
                                      <p:cBhvr>
                                        <p:cTn id="43" dur="500"/>
                                        <p:tgtEl>
                                          <p:spTgt spid="58"/>
                                        </p:tgtEl>
                                      </p:cBhvr>
                                    </p:animEffect>
                                  </p:childTnLst>
                                </p:cTn>
                              </p:par>
                            </p:childTnLst>
                          </p:cTn>
                        </p:par>
                        <p:par>
                          <p:cTn id="44" fill="hold">
                            <p:stCondLst>
                              <p:cond delay="500"/>
                            </p:stCondLst>
                            <p:childTnLst>
                              <p:par>
                                <p:cTn id="45" presetID="0" presetClass="path" presetSubtype="0" accel="50000" decel="50000" fill="hold" grpId="1" nodeType="afterEffect">
                                  <p:stCondLst>
                                    <p:cond delay="0"/>
                                  </p:stCondLst>
                                  <p:childTnLst>
                                    <p:animMotion origin="layout" path="M 1.66667E-6 1.11111E-6 C -0.00173 0.04491 -0.0033 0.09005 -0.01875 0.11667 C -0.0342 0.14329 -0.07916 0.14444 -0.09271 0.15972 C -0.10625 0.175 -0.10312 0.19167 -0.1 0.20833 " pathEditMode="relative" ptsTypes="aaaA">
                                      <p:cBhvr>
                                        <p:cTn id="46" dur="1000" fill="hold"/>
                                        <p:tgtEl>
                                          <p:spTgt spid="58"/>
                                        </p:tgtEl>
                                        <p:attrNameLst>
                                          <p:attrName>ppt_x</p:attrName>
                                          <p:attrName>ppt_y</p:attrName>
                                        </p:attrNameLst>
                                      </p:cBhvr>
                                    </p:animMotion>
                                  </p:childTnLst>
                                </p:cTn>
                              </p:par>
                              <p:par>
                                <p:cTn id="47" presetID="1" presetClass="path" presetSubtype="0" accel="50000" decel="50000" fill="hold" grpId="3" nodeType="withEffect">
                                  <p:stCondLst>
                                    <p:cond delay="0"/>
                                  </p:stCondLst>
                                  <p:childTnLst>
                                    <p:animMotion origin="layout" path="M -3.61111E-6 4.44444E-6 C 0.00382 0.09282 0.06459 0.16412 0.13594 0.15902 C 0.20712 0.15393 0.26164 0.07453 0.25799 -0.01852 C 0.25434 -0.11112 0.19375 -0.18264 0.12205 -0.17755 C 0.05139 -0.17246 -0.00364 -0.09283 -3.61111E-6 4.44444E-6 Z " pathEditMode="relative" rAng="-5583482" ptsTypes="fffff">
                                      <p:cBhvr>
                                        <p:cTn id="48" dur="2000" fill="hold"/>
                                        <p:tgtEl>
                                          <p:spTgt spid="63"/>
                                        </p:tgtEl>
                                        <p:attrNameLst>
                                          <p:attrName>ppt_x</p:attrName>
                                          <p:attrName>ppt_y</p:attrName>
                                        </p:attrNameLst>
                                      </p:cBhvr>
                                      <p:rCtr x="12900" y="-900"/>
                                    </p:animMotion>
                                  </p:childTnLst>
                                </p:cTn>
                              </p:par>
                            </p:childTnLst>
                          </p:cTn>
                        </p:par>
                        <p:par>
                          <p:cTn id="49" fill="hold">
                            <p:stCondLst>
                              <p:cond delay="2500"/>
                            </p:stCondLst>
                            <p:childTnLst>
                              <p:par>
                                <p:cTn id="50" presetID="3" presetClass="exit" presetSubtype="10" fill="hold" nodeType="afterEffect">
                                  <p:stCondLst>
                                    <p:cond delay="0"/>
                                  </p:stCondLst>
                                  <p:childTnLst>
                                    <p:animEffect transition="out" filter="blinds(horizontal)">
                                      <p:cBhvr>
                                        <p:cTn id="51" dur="500"/>
                                        <p:tgtEl>
                                          <p:spTgt spid="58"/>
                                        </p:tgtEl>
                                      </p:cBhvr>
                                    </p:animEffect>
                                    <p:set>
                                      <p:cBhvr>
                                        <p:cTn id="52" dur="1" fill="hold">
                                          <p:stCondLst>
                                            <p:cond delay="499"/>
                                          </p:stCondLst>
                                        </p:cTn>
                                        <p:tgtEl>
                                          <p:spTgt spid="58"/>
                                        </p:tgtEl>
                                        <p:attrNameLst>
                                          <p:attrName>style.visibility</p:attrName>
                                        </p:attrNameLst>
                                      </p:cBhvr>
                                      <p:to>
                                        <p:strVal val="hidden"/>
                                      </p:to>
                                    </p:set>
                                  </p:childTnLst>
                                </p:cTn>
                              </p:par>
                            </p:childTnLst>
                          </p:cTn>
                        </p:par>
                        <p:par>
                          <p:cTn id="53" fill="hold">
                            <p:stCondLst>
                              <p:cond delay="3000"/>
                            </p:stCondLst>
                            <p:childTnLst>
                              <p:par>
                                <p:cTn id="54" presetID="3" presetClass="entr" presetSubtype="10" fill="hold" grpId="2" nodeType="afterEffect">
                                  <p:stCondLst>
                                    <p:cond delay="0"/>
                                  </p:stCondLst>
                                  <p:childTnLst>
                                    <p:set>
                                      <p:cBhvr>
                                        <p:cTn id="55" dur="1" fill="hold">
                                          <p:stCondLst>
                                            <p:cond delay="0"/>
                                          </p:stCondLst>
                                        </p:cTn>
                                        <p:tgtEl>
                                          <p:spTgt spid="61"/>
                                        </p:tgtEl>
                                        <p:attrNameLst>
                                          <p:attrName>style.visibility</p:attrName>
                                        </p:attrNameLst>
                                      </p:cBhvr>
                                      <p:to>
                                        <p:strVal val="visible"/>
                                      </p:to>
                                    </p:set>
                                    <p:animEffect transition="in" filter="blinds(horizontal)">
                                      <p:cBhvr>
                                        <p:cTn id="56" dur="500"/>
                                        <p:tgtEl>
                                          <p:spTgt spid="61"/>
                                        </p:tgtEl>
                                      </p:cBhvr>
                                    </p:animEffect>
                                  </p:childTnLst>
                                </p:cTn>
                              </p:par>
                            </p:childTnLst>
                          </p:cTn>
                        </p:par>
                        <p:par>
                          <p:cTn id="57" fill="hold">
                            <p:stCondLst>
                              <p:cond delay="3500"/>
                            </p:stCondLst>
                            <p:childTnLst>
                              <p:par>
                                <p:cTn id="58" presetID="1" presetClass="entr" presetSubtype="0" fill="hold" grpId="0" nodeType="afterEffect">
                                  <p:stCondLst>
                                    <p:cond delay="0"/>
                                  </p:stCondLst>
                                  <p:childTnLst>
                                    <p:set>
                                      <p:cBhvr>
                                        <p:cTn id="59" dur="1" fill="hold">
                                          <p:stCondLst>
                                            <p:cond delay="0"/>
                                          </p:stCondLst>
                                        </p:cTn>
                                        <p:tgtEl>
                                          <p:spTgt spid="49"/>
                                        </p:tgtEl>
                                        <p:attrNameLst>
                                          <p:attrName>style.visibility</p:attrName>
                                        </p:attrNameLst>
                                      </p:cBhvr>
                                      <p:to>
                                        <p:strVal val="visible"/>
                                      </p:to>
                                    </p:set>
                                  </p:childTnLst>
                                </p:cTn>
                              </p:par>
                              <p:par>
                                <p:cTn id="60" presetID="1" presetClass="entr" presetSubtype="0" fill="hold" grpId="0" nodeType="withEffect">
                                  <p:stCondLst>
                                    <p:cond delay="0"/>
                                  </p:stCondLst>
                                  <p:childTnLst>
                                    <p:set>
                                      <p:cBhvr>
                                        <p:cTn id="61" dur="1" fill="hold">
                                          <p:stCondLst>
                                            <p:cond delay="0"/>
                                          </p:stCondLst>
                                        </p:cTn>
                                        <p:tgtEl>
                                          <p:spTgt spid="50"/>
                                        </p:tgtEl>
                                        <p:attrNameLst>
                                          <p:attrName>style.visibility</p:attrName>
                                        </p:attrNameLst>
                                      </p:cBhvr>
                                      <p:to>
                                        <p:strVal val="visible"/>
                                      </p:to>
                                    </p:set>
                                  </p:childTnLst>
                                </p:cTn>
                              </p:par>
                            </p:childTnLst>
                          </p:cTn>
                        </p:par>
                      </p:childTnLst>
                    </p:cTn>
                  </p:par>
                  <p:par>
                    <p:cTn id="62" fill="hold">
                      <p:stCondLst>
                        <p:cond delay="indefinite"/>
                      </p:stCondLst>
                      <p:childTnLst>
                        <p:par>
                          <p:cTn id="63" fill="hold">
                            <p:stCondLst>
                              <p:cond delay="0"/>
                            </p:stCondLst>
                            <p:childTnLst>
                              <p:par>
                                <p:cTn id="64" presetID="1" presetClass="entr" presetSubtype="0" fill="hold" grpId="0" nodeType="clickEffect">
                                  <p:stCondLst>
                                    <p:cond delay="0"/>
                                  </p:stCondLst>
                                  <p:childTnLst>
                                    <p:set>
                                      <p:cBhvr>
                                        <p:cTn id="65" dur="1" fill="hold">
                                          <p:stCondLst>
                                            <p:cond delay="0"/>
                                          </p:stCondLst>
                                        </p:cTn>
                                        <p:tgtEl>
                                          <p:spTgt spid="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2" grpId="0" animBg="1"/>
      <p:bldP spid="43" grpId="0" animBg="1"/>
      <p:bldP spid="44" grpId="0" animBg="1"/>
      <p:bldP spid="45" grpId="0" animBg="1"/>
      <p:bldP spid="46" grpId="0"/>
      <p:bldP spid="48" grpId="0" animBg="1"/>
      <p:bldP spid="49" grpId="0" animBg="1"/>
      <p:bldP spid="50" grpId="0"/>
      <p:bldP spid="58" grpId="0" animBg="1"/>
      <p:bldP spid="58" grpId="1" animBg="1"/>
      <p:bldP spid="59" grpId="0" animBg="1"/>
      <p:bldP spid="60" grpId="0" animBg="1"/>
      <p:bldP spid="61" grpId="0" animBg="1"/>
      <p:bldP spid="61" grpId="1" animBg="1"/>
      <p:bldP spid="61" grpId="2" animBg="1"/>
      <p:bldP spid="62" grpId="0" animBg="1"/>
      <p:bldP spid="63" grpId="0" animBg="1"/>
      <p:bldP spid="63" grpId="3"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HiRD</a:t>
            </a:r>
            <a:r>
              <a:rPr lang="en-US" dirty="0" smtClean="0"/>
              <a:t>: Transfer Guarantee</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Reservation provides </a:t>
            </a:r>
            <a:r>
              <a:rPr lang="en-US" b="1" dirty="0" smtClean="0">
                <a:solidFill>
                  <a:srgbClr val="0066FF"/>
                </a:solidFill>
              </a:rPr>
              <a:t>transfer guarantee</a:t>
            </a:r>
            <a:endParaRPr lang="en-US" b="1" dirty="0">
              <a:solidFill>
                <a:srgbClr val="0066FF"/>
              </a:solidFill>
            </a:endParaRPr>
          </a:p>
        </p:txBody>
      </p:sp>
      <p:sp>
        <p:nvSpPr>
          <p:cNvPr id="4" name="Slide Number Placeholder 3"/>
          <p:cNvSpPr>
            <a:spLocks noGrp="1"/>
          </p:cNvSpPr>
          <p:nvPr>
            <p:ph type="sldNum" sz="quarter" idx="12"/>
          </p:nvPr>
        </p:nvSpPr>
        <p:spPr/>
        <p:txBody>
          <a:bodyPr/>
          <a:lstStyle/>
          <a:p>
            <a:fld id="{D4D2B188-1D62-4FCA-8363-938AD4629BBB}" type="slidenum">
              <a:rPr lang="en-US" smtClean="0"/>
              <a:pPr/>
              <a:t>23</a:t>
            </a:fld>
            <a:endParaRPr lang="en-US"/>
          </a:p>
        </p:txBody>
      </p:sp>
      <p:sp>
        <p:nvSpPr>
          <p:cNvPr id="71" name="TextBox 70"/>
          <p:cNvSpPr txBox="1"/>
          <p:nvPr/>
        </p:nvSpPr>
        <p:spPr>
          <a:xfrm>
            <a:off x="762000" y="1295400"/>
            <a:ext cx="2362200" cy="369332"/>
          </a:xfrm>
          <a:prstGeom prst="rect">
            <a:avLst/>
          </a:prstGeom>
          <a:noFill/>
        </p:spPr>
        <p:txBody>
          <a:bodyPr wrap="square" rtlCol="0">
            <a:spAutoFit/>
          </a:bodyPr>
          <a:lstStyle/>
          <a:p>
            <a:pPr algn="ctr"/>
            <a:r>
              <a:rPr lang="en-US" dirty="0" smtClean="0"/>
              <a:t>After 10 </a:t>
            </a:r>
            <a:r>
              <a:rPr lang="en-US" dirty="0" err="1" smtClean="0"/>
              <a:t>looparounds</a:t>
            </a:r>
            <a:endParaRPr lang="en-US" dirty="0"/>
          </a:p>
        </p:txBody>
      </p:sp>
      <p:sp>
        <p:nvSpPr>
          <p:cNvPr id="96" name="Rectangle 95"/>
          <p:cNvSpPr/>
          <p:nvPr/>
        </p:nvSpPr>
        <p:spPr>
          <a:xfrm>
            <a:off x="3878400" y="38978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3878400" y="41264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878400" y="43550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3878400" y="4583668"/>
            <a:ext cx="381000" cy="2286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TextBox 99"/>
          <p:cNvSpPr txBox="1"/>
          <p:nvPr/>
        </p:nvSpPr>
        <p:spPr>
          <a:xfrm>
            <a:off x="3352800" y="4888468"/>
            <a:ext cx="1410835" cy="369332"/>
          </a:xfrm>
          <a:prstGeom prst="rect">
            <a:avLst/>
          </a:prstGeom>
          <a:noFill/>
        </p:spPr>
        <p:txBody>
          <a:bodyPr wrap="none" rtlCol="0">
            <a:spAutoFit/>
          </a:bodyPr>
          <a:lstStyle/>
          <a:p>
            <a:pPr algn="ctr"/>
            <a:r>
              <a:rPr lang="en-US" dirty="0" smtClean="0"/>
              <a:t>Transfer FIFO</a:t>
            </a:r>
          </a:p>
        </p:txBody>
      </p:sp>
      <p:sp>
        <p:nvSpPr>
          <p:cNvPr id="102" name="Rectangle 101"/>
          <p:cNvSpPr/>
          <p:nvPr/>
        </p:nvSpPr>
        <p:spPr>
          <a:xfrm>
            <a:off x="5715000" y="4191000"/>
            <a:ext cx="381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TextBox 102"/>
          <p:cNvSpPr txBox="1"/>
          <p:nvPr/>
        </p:nvSpPr>
        <p:spPr>
          <a:xfrm>
            <a:off x="6096000" y="4114800"/>
            <a:ext cx="1238096" cy="369332"/>
          </a:xfrm>
          <a:prstGeom prst="rect">
            <a:avLst/>
          </a:prstGeom>
          <a:noFill/>
        </p:spPr>
        <p:txBody>
          <a:bodyPr wrap="none" rtlCol="0">
            <a:spAutoFit/>
          </a:bodyPr>
          <a:lstStyle/>
          <a:p>
            <a:r>
              <a:rPr lang="en-US" dirty="0" smtClean="0"/>
              <a:t>Starved Flit</a:t>
            </a:r>
            <a:endParaRPr lang="en-US" dirty="0"/>
          </a:p>
        </p:txBody>
      </p:sp>
      <p:grpSp>
        <p:nvGrpSpPr>
          <p:cNvPr id="104" name="Group 103"/>
          <p:cNvGrpSpPr/>
          <p:nvPr/>
        </p:nvGrpSpPr>
        <p:grpSpPr>
          <a:xfrm>
            <a:off x="2819400" y="1371600"/>
            <a:ext cx="2438400" cy="2362200"/>
            <a:chOff x="2819400" y="2667000"/>
            <a:chExt cx="2438400" cy="2362200"/>
          </a:xfrm>
        </p:grpSpPr>
        <p:sp>
          <p:nvSpPr>
            <p:cNvPr id="105" name="Oval 104"/>
            <p:cNvSpPr/>
            <p:nvPr/>
          </p:nvSpPr>
          <p:spPr>
            <a:xfrm>
              <a:off x="2971800" y="2819400"/>
              <a:ext cx="2133600" cy="2057400"/>
            </a:xfrm>
            <a:prstGeom prst="ellipse">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Ring</a:t>
              </a:r>
              <a:endParaRPr lang="en-US" dirty="0">
                <a:solidFill>
                  <a:schemeClr val="tx1"/>
                </a:solidFill>
              </a:endParaRPr>
            </a:p>
          </p:txBody>
        </p:sp>
        <p:sp>
          <p:nvSpPr>
            <p:cNvPr id="106" name="Rectangle 105"/>
            <p:cNvSpPr/>
            <p:nvPr/>
          </p:nvSpPr>
          <p:spPr>
            <a:xfrm>
              <a:off x="3886200" y="4724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7" name="Rectangle 106"/>
            <p:cNvSpPr/>
            <p:nvPr/>
          </p:nvSpPr>
          <p:spPr>
            <a:xfrm>
              <a:off x="3886200" y="2667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28194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49530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10" name="Rectangle 109"/>
          <p:cNvSpPr/>
          <p:nvPr/>
        </p:nvSpPr>
        <p:spPr>
          <a:xfrm>
            <a:off x="4800600" y="24384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3886200" y="4343400"/>
            <a:ext cx="381000" cy="228600"/>
          </a:xfrm>
          <a:prstGeom prst="rect">
            <a:avLst/>
          </a:prstGeom>
          <a:solidFill>
            <a:srgbClr val="69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3886200" y="4114800"/>
            <a:ext cx="381000" cy="228600"/>
          </a:xfrm>
          <a:prstGeom prst="rect">
            <a:avLst/>
          </a:prstGeom>
          <a:solidFill>
            <a:srgbClr val="69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3886200" y="3886200"/>
            <a:ext cx="381000" cy="228600"/>
          </a:xfrm>
          <a:prstGeom prst="rect">
            <a:avLst/>
          </a:prstGeom>
          <a:solidFill>
            <a:srgbClr val="69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3886200" y="4572000"/>
            <a:ext cx="381000" cy="228600"/>
          </a:xfrm>
          <a:prstGeom prst="rect">
            <a:avLst/>
          </a:prstGeom>
          <a:solidFill>
            <a:srgbClr val="699FD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115"/>
          <p:cNvSpPr/>
          <p:nvPr/>
        </p:nvSpPr>
        <p:spPr>
          <a:xfrm>
            <a:off x="3886200" y="3886200"/>
            <a:ext cx="381000" cy="228600"/>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7" name="Rectangle 116"/>
          <p:cNvSpPr/>
          <p:nvPr/>
        </p:nvSpPr>
        <p:spPr>
          <a:xfrm>
            <a:off x="5715000" y="4572000"/>
            <a:ext cx="381000" cy="228600"/>
          </a:xfrm>
          <a:prstGeom prst="rect">
            <a:avLst/>
          </a:prstGeom>
          <a:solidFill>
            <a:srgbClr val="FFCC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TextBox 117"/>
          <p:cNvSpPr txBox="1"/>
          <p:nvPr/>
        </p:nvSpPr>
        <p:spPr>
          <a:xfrm>
            <a:off x="6096000" y="4507468"/>
            <a:ext cx="1458091" cy="369332"/>
          </a:xfrm>
          <a:prstGeom prst="rect">
            <a:avLst/>
          </a:prstGeom>
          <a:noFill/>
        </p:spPr>
        <p:txBody>
          <a:bodyPr wrap="none" rtlCol="0">
            <a:spAutoFit/>
          </a:bodyPr>
          <a:lstStyle/>
          <a:p>
            <a:r>
              <a:rPr lang="en-US" dirty="0" smtClean="0"/>
              <a:t>Reserved Slot</a:t>
            </a:r>
            <a:endParaRPr lang="en-US" dirty="0"/>
          </a:p>
        </p:txBody>
      </p:sp>
      <p:pic>
        <p:nvPicPr>
          <p:cNvPr id="30" name="Picture 2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115" name="Rectangle 114"/>
          <p:cNvSpPr/>
          <p:nvPr/>
        </p:nvSpPr>
        <p:spPr>
          <a:xfrm>
            <a:off x="2819400" y="2438400"/>
            <a:ext cx="381000" cy="228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5"/>
                                        </p:tgtEl>
                                        <p:attrNameLst>
                                          <p:attrName>style.visibility</p:attrName>
                                        </p:attrNameLst>
                                      </p:cBhvr>
                                      <p:to>
                                        <p:strVal val="visible"/>
                                      </p:to>
                                    </p:set>
                                    <p:animEffect transition="in" filter="blinds(horizontal)">
                                      <p:cBhvr>
                                        <p:cTn id="7" dur="500"/>
                                        <p:tgtEl>
                                          <p:spTgt spid="11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xit" presetSubtype="10" fill="hold" grpId="1" nodeType="clickEffect">
                                  <p:stCondLst>
                                    <p:cond delay="0"/>
                                  </p:stCondLst>
                                  <p:childTnLst>
                                    <p:animEffect transition="out" filter="blinds(horizontal)">
                                      <p:cBhvr>
                                        <p:cTn id="11" dur="500"/>
                                        <p:tgtEl>
                                          <p:spTgt spid="113"/>
                                        </p:tgtEl>
                                      </p:cBhvr>
                                    </p:animEffect>
                                    <p:set>
                                      <p:cBhvr>
                                        <p:cTn id="12" dur="1" fill="hold">
                                          <p:stCondLst>
                                            <p:cond delay="499"/>
                                          </p:stCondLst>
                                        </p:cTn>
                                        <p:tgtEl>
                                          <p:spTgt spid="113"/>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0"/>
                                        </p:tgtEl>
                                        <p:attrNameLst>
                                          <p:attrName>style.visibility</p:attrName>
                                        </p:attrNameLst>
                                      </p:cBhvr>
                                      <p:to>
                                        <p:strVal val="visible"/>
                                      </p:to>
                                    </p:set>
                                    <p:animEffect transition="in" filter="blinds(horizontal)">
                                      <p:cBhvr>
                                        <p:cTn id="17" dur="500"/>
                                        <p:tgtEl>
                                          <p:spTgt spid="110"/>
                                        </p:tgtEl>
                                      </p:cBhvr>
                                    </p:animEffect>
                                  </p:childTnLst>
                                </p:cTn>
                              </p:par>
                            </p:childTnLst>
                          </p:cTn>
                        </p:par>
                        <p:par>
                          <p:cTn id="18" fill="hold">
                            <p:stCondLst>
                              <p:cond delay="500"/>
                            </p:stCondLst>
                            <p:childTnLst>
                              <p:par>
                                <p:cTn id="19" presetID="0" presetClass="path" presetSubtype="0" accel="50000" decel="50000" fill="hold" grpId="1" nodeType="afterEffect">
                                  <p:stCondLst>
                                    <p:cond delay="0"/>
                                  </p:stCondLst>
                                  <p:childTnLst>
                                    <p:animMotion origin="layout" path="M 1.66667E-6 1.11111E-6 C -0.00173 0.04491 -0.0033 0.09005 -0.01875 0.11667 C -0.0342 0.14329 -0.07916 0.14444 -0.09271 0.15972 C -0.10625 0.175 -0.10312 0.19167 -0.1 0.20833 " pathEditMode="relative" ptsTypes="aaaA">
                                      <p:cBhvr>
                                        <p:cTn id="20" dur="2000" fill="hold"/>
                                        <p:tgtEl>
                                          <p:spTgt spid="110"/>
                                        </p:tgtEl>
                                        <p:attrNameLst>
                                          <p:attrName>ppt_x</p:attrName>
                                          <p:attrName>ppt_y</p:attrName>
                                        </p:attrNameLst>
                                      </p:cBhvr>
                                    </p:animMotion>
                                  </p:childTnLst>
                                </p:cTn>
                              </p:par>
                              <p:par>
                                <p:cTn id="21" presetID="1" presetClass="path" presetSubtype="0" accel="50000" decel="50000" fill="hold" grpId="1" nodeType="withEffect">
                                  <p:stCondLst>
                                    <p:cond delay="0"/>
                                  </p:stCondLst>
                                  <p:childTnLst>
                                    <p:animMotion origin="layout" path="M -3.61111E-6 4.44444E-6 C 0.00382 0.09282 0.06459 0.16412 0.13594 0.15902 C 0.20712 0.15393 0.26164 0.07453 0.25799 -0.01852 C 0.25434 -0.11112 0.19375 -0.18264 0.12205 -0.17755 C 0.05139 -0.17246 -0.00364 -0.09283 -3.61111E-6 4.44444E-6 Z " pathEditMode="relative" rAng="-5583482" ptsTypes="fffff">
                                      <p:cBhvr>
                                        <p:cTn id="22" dur="2000" fill="hold"/>
                                        <p:tgtEl>
                                          <p:spTgt spid="115"/>
                                        </p:tgtEl>
                                        <p:attrNameLst>
                                          <p:attrName>ppt_x</p:attrName>
                                          <p:attrName>ppt_y</p:attrName>
                                        </p:attrNameLst>
                                      </p:cBhvr>
                                      <p:rCtr x="12900" y="-900"/>
                                    </p:animMotion>
                                  </p:childTnLst>
                                </p:cTn>
                              </p:par>
                            </p:childTnLst>
                          </p:cTn>
                        </p:par>
                        <p:par>
                          <p:cTn id="23" fill="hold">
                            <p:stCondLst>
                              <p:cond delay="2500"/>
                            </p:stCondLst>
                            <p:childTnLst>
                              <p:par>
                                <p:cTn id="24" presetID="3" presetClass="exit" presetSubtype="10" fill="hold" grpId="2" nodeType="afterEffect">
                                  <p:stCondLst>
                                    <p:cond delay="0"/>
                                  </p:stCondLst>
                                  <p:childTnLst>
                                    <p:animEffect transition="out" filter="blinds(horizontal)">
                                      <p:cBhvr>
                                        <p:cTn id="25" dur="500"/>
                                        <p:tgtEl>
                                          <p:spTgt spid="110"/>
                                        </p:tgtEl>
                                      </p:cBhvr>
                                    </p:animEffect>
                                    <p:set>
                                      <p:cBhvr>
                                        <p:cTn id="26" dur="1" fill="hold">
                                          <p:stCondLst>
                                            <p:cond delay="499"/>
                                          </p:stCondLst>
                                        </p:cTn>
                                        <p:tgtEl>
                                          <p:spTgt spid="110"/>
                                        </p:tgtEl>
                                        <p:attrNameLst>
                                          <p:attrName>style.visibility</p:attrName>
                                        </p:attrNameLst>
                                      </p:cBhvr>
                                      <p:to>
                                        <p:strVal val="hidden"/>
                                      </p:to>
                                    </p:set>
                                  </p:childTnLst>
                                </p:cTn>
                              </p:par>
                            </p:childTnLst>
                          </p:cTn>
                        </p:par>
                        <p:par>
                          <p:cTn id="27" fill="hold">
                            <p:stCondLst>
                              <p:cond delay="3000"/>
                            </p:stCondLst>
                            <p:childTnLst>
                              <p:par>
                                <p:cTn id="28" presetID="3" presetClass="entr" presetSubtype="10" fill="hold" grpId="3" nodeType="afterEffect">
                                  <p:stCondLst>
                                    <p:cond delay="0"/>
                                  </p:stCondLst>
                                  <p:childTnLst>
                                    <p:set>
                                      <p:cBhvr>
                                        <p:cTn id="29" dur="1" fill="hold">
                                          <p:stCondLst>
                                            <p:cond delay="0"/>
                                          </p:stCondLst>
                                        </p:cTn>
                                        <p:tgtEl>
                                          <p:spTgt spid="113"/>
                                        </p:tgtEl>
                                        <p:attrNameLst>
                                          <p:attrName>style.visibility</p:attrName>
                                        </p:attrNameLst>
                                      </p:cBhvr>
                                      <p:to>
                                        <p:strVal val="visible"/>
                                      </p:to>
                                    </p:set>
                                    <p:animEffect transition="in" filter="blinds(horizontal)">
                                      <p:cBhvr>
                                        <p:cTn id="30" dur="500"/>
                                        <p:tgtEl>
                                          <p:spTgt spid="113"/>
                                        </p:tgtEl>
                                      </p:cBhvr>
                                    </p:animEffect>
                                  </p:childTnLst>
                                </p:cTn>
                              </p:par>
                            </p:childTnLst>
                          </p:cTn>
                        </p:par>
                        <p:par>
                          <p:cTn id="31" fill="hold">
                            <p:stCondLst>
                              <p:cond delay="3500"/>
                            </p:stCondLst>
                            <p:childTnLst>
                              <p:par>
                                <p:cTn id="32" presetID="1" presetClass="entr" presetSubtype="0" fill="hold" grpId="0" nodeType="afterEffect">
                                  <p:stCondLst>
                                    <p:cond delay="0"/>
                                  </p:stCondLst>
                                  <p:childTnLst>
                                    <p:set>
                                      <p:cBhvr>
                                        <p:cTn id="33" dur="1" fill="hold">
                                          <p:stCondLst>
                                            <p:cond delay="0"/>
                                          </p:stCondLst>
                                        </p:cTn>
                                        <p:tgtEl>
                                          <p:spTgt spid="102"/>
                                        </p:tgtEl>
                                        <p:attrNameLst>
                                          <p:attrName>style.visibility</p:attrName>
                                        </p:attrNameLst>
                                      </p:cBhvr>
                                      <p:to>
                                        <p:strVal val="visible"/>
                                      </p:to>
                                    </p:set>
                                  </p:childTnLst>
                                </p:cTn>
                              </p:par>
                              <p:par>
                                <p:cTn id="34" presetID="1" presetClass="entr" presetSubtype="0" fill="hold" grpId="0" nodeType="withEffect">
                                  <p:stCondLst>
                                    <p:cond delay="0"/>
                                  </p:stCondLst>
                                  <p:childTnLst>
                                    <p:set>
                                      <p:cBhvr>
                                        <p:cTn id="35" dur="1" fill="hold">
                                          <p:stCondLst>
                                            <p:cond delay="0"/>
                                          </p:stCondLst>
                                        </p:cTn>
                                        <p:tgtEl>
                                          <p:spTgt spid="103"/>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3" presetClass="entr" presetSubtype="10" fill="hold" grpId="0" nodeType="clickEffect">
                                  <p:stCondLst>
                                    <p:cond delay="0"/>
                                  </p:stCondLst>
                                  <p:childTnLst>
                                    <p:set>
                                      <p:cBhvr>
                                        <p:cTn id="39" dur="1" fill="hold">
                                          <p:stCondLst>
                                            <p:cond delay="0"/>
                                          </p:stCondLst>
                                        </p:cTn>
                                        <p:tgtEl>
                                          <p:spTgt spid="71"/>
                                        </p:tgtEl>
                                        <p:attrNameLst>
                                          <p:attrName>style.visibility</p:attrName>
                                        </p:attrNameLst>
                                      </p:cBhvr>
                                      <p:to>
                                        <p:strVal val="visible"/>
                                      </p:to>
                                    </p:set>
                                    <p:animEffect transition="in" filter="blinds(horizontal)">
                                      <p:cBhvr>
                                        <p:cTn id="40" dur="500"/>
                                        <p:tgtEl>
                                          <p:spTgt spid="71"/>
                                        </p:tgtEl>
                                      </p:cBhvr>
                                    </p:animEffect>
                                  </p:childTnLst>
                                </p:cTn>
                              </p:par>
                            </p:childTnLst>
                          </p:cTn>
                        </p:par>
                      </p:childTnLst>
                    </p:cTn>
                  </p:par>
                  <p:par>
                    <p:cTn id="41" fill="hold">
                      <p:stCondLst>
                        <p:cond delay="indefinite"/>
                      </p:stCondLst>
                      <p:childTnLst>
                        <p:par>
                          <p:cTn id="42" fill="hold">
                            <p:stCondLst>
                              <p:cond delay="0"/>
                            </p:stCondLst>
                            <p:childTnLst>
                              <p:par>
                                <p:cTn id="43" presetID="3" presetClass="exit" presetSubtype="10" fill="hold" grpId="2" nodeType="clickEffect">
                                  <p:stCondLst>
                                    <p:cond delay="0"/>
                                  </p:stCondLst>
                                  <p:childTnLst>
                                    <p:animEffect transition="out" filter="blinds(horizontal)">
                                      <p:cBhvr>
                                        <p:cTn id="44" dur="500"/>
                                        <p:tgtEl>
                                          <p:spTgt spid="113"/>
                                        </p:tgtEl>
                                      </p:cBhvr>
                                    </p:animEffect>
                                    <p:set>
                                      <p:cBhvr>
                                        <p:cTn id="45" dur="1" fill="hold">
                                          <p:stCondLst>
                                            <p:cond delay="499"/>
                                          </p:stCondLst>
                                        </p:cTn>
                                        <p:tgtEl>
                                          <p:spTgt spid="113"/>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3" presetClass="entr" presetSubtype="10" fill="hold" grpId="0" nodeType="clickEffect">
                                  <p:stCondLst>
                                    <p:cond delay="0"/>
                                  </p:stCondLst>
                                  <p:childTnLst>
                                    <p:set>
                                      <p:cBhvr>
                                        <p:cTn id="49" dur="1" fill="hold">
                                          <p:stCondLst>
                                            <p:cond delay="0"/>
                                          </p:stCondLst>
                                        </p:cTn>
                                        <p:tgtEl>
                                          <p:spTgt spid="116"/>
                                        </p:tgtEl>
                                        <p:attrNameLst>
                                          <p:attrName>style.visibility</p:attrName>
                                        </p:attrNameLst>
                                      </p:cBhvr>
                                      <p:to>
                                        <p:strVal val="visible"/>
                                      </p:to>
                                    </p:set>
                                    <p:animEffect transition="in" filter="blinds(horizontal)">
                                      <p:cBhvr>
                                        <p:cTn id="50" dur="500"/>
                                        <p:tgtEl>
                                          <p:spTgt spid="116"/>
                                        </p:tgtEl>
                                      </p:cBhvr>
                                    </p:animEffect>
                                  </p:childTnLst>
                                </p:cTn>
                              </p:par>
                              <p:par>
                                <p:cTn id="51" presetID="1" presetClass="entr" presetSubtype="0" fill="hold" grpId="0" nodeType="withEffect">
                                  <p:stCondLst>
                                    <p:cond delay="0"/>
                                  </p:stCondLst>
                                  <p:childTnLst>
                                    <p:set>
                                      <p:cBhvr>
                                        <p:cTn id="52" dur="1" fill="hold">
                                          <p:stCondLst>
                                            <p:cond delay="0"/>
                                          </p:stCondLst>
                                        </p:cTn>
                                        <p:tgtEl>
                                          <p:spTgt spid="117"/>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8"/>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0" presetClass="path" presetSubtype="0" accel="50000" decel="50000" fill="hold" grpId="2" nodeType="clickEffect">
                                  <p:stCondLst>
                                    <p:cond delay="0"/>
                                  </p:stCondLst>
                                  <p:childTnLst>
                                    <p:animMotion origin="layout" path="M 0 0 C 0.00555 0.03981 0.01111 0.07963 0.03003 0.1044 C 0.04896 0.12916 0.09896 0.13171 0.11337 0.14884 C 0.12778 0.16597 0.12222 0.18634 0.11667 0.20671 " pathEditMode="relative" ptsTypes="aaaA">
                                      <p:cBhvr>
                                        <p:cTn id="58" dur="2000" fill="hold"/>
                                        <p:tgtEl>
                                          <p:spTgt spid="115"/>
                                        </p:tgtEl>
                                        <p:attrNameLst>
                                          <p:attrName>ppt_x</p:attrName>
                                          <p:attrName>ppt_y</p:attrName>
                                        </p:attrNameLst>
                                      </p:cBhvr>
                                    </p:animMotion>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0" nodeType="clickEffect">
                                  <p:stCondLst>
                                    <p:cond delay="0"/>
                                  </p:stCondLst>
                                  <p:childTnLst>
                                    <p:set>
                                      <p:cBhvr>
                                        <p:cTn id="6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1" grpId="0"/>
      <p:bldP spid="102" grpId="0" animBg="1"/>
      <p:bldP spid="103" grpId="0"/>
      <p:bldP spid="110" grpId="0" animBg="1"/>
      <p:bldP spid="110" grpId="1" animBg="1"/>
      <p:bldP spid="110" grpId="2" animBg="1"/>
      <p:bldP spid="113" grpId="1" animBg="1"/>
      <p:bldP spid="113" grpId="2" animBg="1"/>
      <p:bldP spid="113" grpId="3" animBg="1"/>
      <p:bldP spid="116" grpId="0" animBg="1"/>
      <p:bldP spid="117" grpId="0" animBg="1"/>
      <p:bldP spid="118" grpId="0"/>
      <p:bldP spid="115" grpId="0" animBg="1"/>
      <p:bldP spid="115" grpId="1" animBg="1"/>
      <p:bldP spid="115" grpId="2"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Ejection Guarantee</a:t>
            </a:r>
            <a:endParaRPr lang="en-US" dirty="0"/>
          </a:p>
        </p:txBody>
      </p:sp>
      <p:sp>
        <p:nvSpPr>
          <p:cNvPr id="3" name="Content Placeholder 2"/>
          <p:cNvSpPr>
            <a:spLocks noGrp="1"/>
          </p:cNvSpPr>
          <p:nvPr>
            <p:ph idx="1"/>
          </p:nvPr>
        </p:nvSpPr>
        <p:spPr/>
        <p:txBody>
          <a:bodyPr/>
          <a:lstStyle/>
          <a:p>
            <a:r>
              <a:rPr lang="en-US" dirty="0" smtClean="0"/>
              <a:t>Provided by a prior work</a:t>
            </a:r>
          </a:p>
          <a:p>
            <a:endParaRPr lang="en-US" dirty="0" smtClean="0"/>
          </a:p>
          <a:p>
            <a:r>
              <a:rPr lang="en-US" dirty="0" smtClean="0"/>
              <a:t>Re-transmit once [</a:t>
            </a:r>
            <a:r>
              <a:rPr lang="en-US" dirty="0" err="1" smtClean="0"/>
              <a:t>Fallin</a:t>
            </a:r>
            <a:r>
              <a:rPr lang="en-US" dirty="0" smtClean="0"/>
              <a:t> et al., HPCA’11]</a:t>
            </a:r>
          </a:p>
          <a:p>
            <a:pPr lvl="1"/>
            <a:r>
              <a:rPr lang="en-US" dirty="0" smtClean="0"/>
              <a:t>Drop a flit if there is no available slot</a:t>
            </a:r>
          </a:p>
          <a:p>
            <a:pPr lvl="1"/>
            <a:r>
              <a:rPr lang="en-US" dirty="0" smtClean="0"/>
              <a:t>Reserve a buffer slot at the destination if </a:t>
            </a:r>
          </a:p>
          <a:p>
            <a:pPr lvl="1">
              <a:buNone/>
            </a:pPr>
            <a:r>
              <a:rPr lang="en-US" dirty="0" smtClean="0"/>
              <a:t>	a flit was dropped</a:t>
            </a:r>
          </a:p>
        </p:txBody>
      </p:sp>
      <p:sp>
        <p:nvSpPr>
          <p:cNvPr id="4" name="Slide Number Placeholder 3"/>
          <p:cNvSpPr>
            <a:spLocks noGrp="1"/>
          </p:cNvSpPr>
          <p:nvPr>
            <p:ph type="sldNum" sz="quarter" idx="12"/>
          </p:nvPr>
        </p:nvSpPr>
        <p:spPr/>
        <p:txBody>
          <a:bodyPr/>
          <a:lstStyle/>
          <a:p>
            <a:fld id="{D4D2B188-1D62-4FCA-8363-938AD4629BBB}" type="slidenum">
              <a:rPr lang="en-US" smtClean="0"/>
              <a:pPr/>
              <a:t>24</a:t>
            </a:fld>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End-to-end Delivery Guarantees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25</a:t>
            </a:fld>
            <a:endParaRPr lang="en-US"/>
          </a:p>
        </p:txBody>
      </p:sp>
      <p:grpSp>
        <p:nvGrpSpPr>
          <p:cNvPr id="5" name="Group 4"/>
          <p:cNvGrpSpPr/>
          <p:nvPr/>
        </p:nvGrpSpPr>
        <p:grpSpPr>
          <a:xfrm>
            <a:off x="990600" y="1981200"/>
            <a:ext cx="2438400" cy="2362200"/>
            <a:chOff x="2819400" y="2667000"/>
            <a:chExt cx="2438400" cy="2362200"/>
          </a:xfrm>
        </p:grpSpPr>
        <p:sp>
          <p:nvSpPr>
            <p:cNvPr id="6" name="Oval 5"/>
            <p:cNvSpPr/>
            <p:nvPr/>
          </p:nvSpPr>
          <p:spPr>
            <a:xfrm>
              <a:off x="2971800" y="2819400"/>
              <a:ext cx="2133600" cy="2057400"/>
            </a:xfrm>
            <a:prstGeom prst="ellipse">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a:t>
              </a:r>
            </a:p>
            <a:p>
              <a:pPr algn="ctr"/>
              <a:r>
                <a:rPr lang="en-US" dirty="0" smtClean="0">
                  <a:solidFill>
                    <a:schemeClr val="tx1"/>
                  </a:solidFill>
                </a:rPr>
                <a:t>Ring</a:t>
              </a:r>
              <a:endParaRPr lang="en-US" dirty="0">
                <a:solidFill>
                  <a:schemeClr val="tx1"/>
                </a:solidFill>
              </a:endParaRPr>
            </a:p>
          </p:txBody>
        </p:sp>
        <p:sp>
          <p:nvSpPr>
            <p:cNvPr id="7" name="Rectangle 6"/>
            <p:cNvSpPr/>
            <p:nvPr/>
          </p:nvSpPr>
          <p:spPr>
            <a:xfrm>
              <a:off x="3886200" y="4724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886200" y="2667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28194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49530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 name="Group 10"/>
          <p:cNvGrpSpPr/>
          <p:nvPr/>
        </p:nvGrpSpPr>
        <p:grpSpPr>
          <a:xfrm>
            <a:off x="5181600" y="1981200"/>
            <a:ext cx="2438400" cy="2362200"/>
            <a:chOff x="2819400" y="2667000"/>
            <a:chExt cx="2438400" cy="2362200"/>
          </a:xfrm>
        </p:grpSpPr>
        <p:sp>
          <p:nvSpPr>
            <p:cNvPr id="12" name="Oval 11"/>
            <p:cNvSpPr/>
            <p:nvPr/>
          </p:nvSpPr>
          <p:spPr>
            <a:xfrm>
              <a:off x="2971800" y="2819400"/>
              <a:ext cx="2133600" cy="2057400"/>
            </a:xfrm>
            <a:prstGeom prst="ellipse">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Local</a:t>
              </a:r>
            </a:p>
            <a:p>
              <a:pPr algn="ctr"/>
              <a:r>
                <a:rPr lang="en-US" dirty="0" smtClean="0">
                  <a:solidFill>
                    <a:schemeClr val="tx1"/>
                  </a:solidFill>
                </a:rPr>
                <a:t>Ring</a:t>
              </a:r>
              <a:endParaRPr lang="en-US" dirty="0">
                <a:solidFill>
                  <a:schemeClr val="tx1"/>
                </a:solidFill>
              </a:endParaRPr>
            </a:p>
          </p:txBody>
        </p:sp>
        <p:sp>
          <p:nvSpPr>
            <p:cNvPr id="13" name="Rectangle 12"/>
            <p:cNvSpPr/>
            <p:nvPr/>
          </p:nvSpPr>
          <p:spPr>
            <a:xfrm>
              <a:off x="3886200" y="4724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3886200" y="2667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8194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4953000" y="3657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23" name="Group 22"/>
          <p:cNvGrpSpPr/>
          <p:nvPr/>
        </p:nvGrpSpPr>
        <p:grpSpPr>
          <a:xfrm>
            <a:off x="2667000" y="2057400"/>
            <a:ext cx="3352800" cy="2057400"/>
            <a:chOff x="2667000" y="2057400"/>
            <a:chExt cx="3352800" cy="2057400"/>
          </a:xfrm>
        </p:grpSpPr>
        <p:sp>
          <p:nvSpPr>
            <p:cNvPr id="18" name="Oval 17"/>
            <p:cNvSpPr/>
            <p:nvPr/>
          </p:nvSpPr>
          <p:spPr>
            <a:xfrm>
              <a:off x="2667000" y="2057400"/>
              <a:ext cx="3352800" cy="2057400"/>
            </a:xfrm>
            <a:prstGeom prst="ellipse">
              <a:avLst/>
            </a:prstGeom>
            <a:noFill/>
            <a:ln w="381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Global Ring</a:t>
              </a:r>
              <a:endParaRPr lang="en-US" dirty="0">
                <a:solidFill>
                  <a:schemeClr val="tx1"/>
                </a:solidFill>
              </a:endParaRPr>
            </a:p>
          </p:txBody>
        </p:sp>
        <p:sp>
          <p:nvSpPr>
            <p:cNvPr id="19" name="Rectangle 18"/>
            <p:cNvSpPr/>
            <p:nvPr/>
          </p:nvSpPr>
          <p:spPr>
            <a:xfrm>
              <a:off x="2819400" y="2286000"/>
              <a:ext cx="304800" cy="304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819400" y="3657600"/>
              <a:ext cx="304800" cy="304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5486400" y="2286000"/>
              <a:ext cx="304800" cy="304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5486400" y="3657600"/>
              <a:ext cx="304800" cy="3048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4" name="Rectangle 23"/>
          <p:cNvSpPr/>
          <p:nvPr/>
        </p:nvSpPr>
        <p:spPr>
          <a:xfrm>
            <a:off x="1676400" y="4648200"/>
            <a:ext cx="381000" cy="228600"/>
          </a:xfrm>
          <a:prstGeom prst="rect">
            <a:avLst/>
          </a:prstGeom>
          <a:solidFill>
            <a:srgbClr val="5A97D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TextBox 24"/>
          <p:cNvSpPr txBox="1"/>
          <p:nvPr/>
        </p:nvSpPr>
        <p:spPr>
          <a:xfrm>
            <a:off x="2362200" y="4191000"/>
            <a:ext cx="448969" cy="369332"/>
          </a:xfrm>
          <a:prstGeom prst="rect">
            <a:avLst/>
          </a:prstGeom>
          <a:noFill/>
        </p:spPr>
        <p:txBody>
          <a:bodyPr wrap="none" rtlCol="0">
            <a:spAutoFit/>
          </a:bodyPr>
          <a:lstStyle/>
          <a:p>
            <a:r>
              <a:rPr lang="en-US" dirty="0" err="1" smtClean="0"/>
              <a:t>src</a:t>
            </a:r>
            <a:endParaRPr lang="en-US" dirty="0"/>
          </a:p>
        </p:txBody>
      </p:sp>
      <p:sp>
        <p:nvSpPr>
          <p:cNvPr id="26" name="TextBox 25"/>
          <p:cNvSpPr txBox="1"/>
          <p:nvPr/>
        </p:nvSpPr>
        <p:spPr>
          <a:xfrm>
            <a:off x="6400800" y="1600200"/>
            <a:ext cx="586058" cy="369332"/>
          </a:xfrm>
          <a:prstGeom prst="rect">
            <a:avLst/>
          </a:prstGeom>
          <a:noFill/>
        </p:spPr>
        <p:txBody>
          <a:bodyPr wrap="none" rtlCol="0">
            <a:spAutoFit/>
          </a:bodyPr>
          <a:lstStyle/>
          <a:p>
            <a:r>
              <a:rPr lang="en-US" dirty="0" err="1" smtClean="0"/>
              <a:t>dest</a:t>
            </a:r>
            <a:endParaRPr lang="en-US" dirty="0"/>
          </a:p>
        </p:txBody>
      </p:sp>
      <p:sp>
        <p:nvSpPr>
          <p:cNvPr id="27" name="TextBox 26"/>
          <p:cNvSpPr txBox="1"/>
          <p:nvPr/>
        </p:nvSpPr>
        <p:spPr>
          <a:xfrm>
            <a:off x="2438400" y="4191000"/>
            <a:ext cx="2047612" cy="369332"/>
          </a:xfrm>
          <a:prstGeom prst="rect">
            <a:avLst/>
          </a:prstGeom>
          <a:noFill/>
        </p:spPr>
        <p:txBody>
          <a:bodyPr wrap="none" rtlCol="0">
            <a:spAutoFit/>
          </a:bodyPr>
          <a:lstStyle/>
          <a:p>
            <a:r>
              <a:rPr lang="en-US" dirty="0" smtClean="0"/>
              <a:t>Injection Guarantee</a:t>
            </a:r>
            <a:endParaRPr lang="en-US" dirty="0"/>
          </a:p>
        </p:txBody>
      </p:sp>
      <p:sp>
        <p:nvSpPr>
          <p:cNvPr id="28" name="TextBox 27"/>
          <p:cNvSpPr txBox="1"/>
          <p:nvPr/>
        </p:nvSpPr>
        <p:spPr>
          <a:xfrm>
            <a:off x="3124200" y="3505200"/>
            <a:ext cx="1980607" cy="369332"/>
          </a:xfrm>
          <a:prstGeom prst="rect">
            <a:avLst/>
          </a:prstGeom>
          <a:noFill/>
        </p:spPr>
        <p:txBody>
          <a:bodyPr wrap="none" rtlCol="0">
            <a:spAutoFit/>
          </a:bodyPr>
          <a:lstStyle/>
          <a:p>
            <a:r>
              <a:rPr lang="en-US" dirty="0" smtClean="0"/>
              <a:t>Transfer Guarantee</a:t>
            </a:r>
            <a:endParaRPr lang="en-US" dirty="0"/>
          </a:p>
        </p:txBody>
      </p:sp>
      <p:sp>
        <p:nvSpPr>
          <p:cNvPr id="29" name="TextBox 28"/>
          <p:cNvSpPr txBox="1"/>
          <p:nvPr/>
        </p:nvSpPr>
        <p:spPr>
          <a:xfrm>
            <a:off x="3200400" y="3429000"/>
            <a:ext cx="2047612" cy="369332"/>
          </a:xfrm>
          <a:prstGeom prst="rect">
            <a:avLst/>
          </a:prstGeom>
          <a:noFill/>
        </p:spPr>
        <p:txBody>
          <a:bodyPr wrap="none" rtlCol="0">
            <a:spAutoFit/>
          </a:bodyPr>
          <a:lstStyle/>
          <a:p>
            <a:r>
              <a:rPr lang="en-US" dirty="0" smtClean="0"/>
              <a:t>Injection Guarantee</a:t>
            </a:r>
            <a:endParaRPr lang="en-US" dirty="0"/>
          </a:p>
        </p:txBody>
      </p:sp>
      <p:sp>
        <p:nvSpPr>
          <p:cNvPr id="30" name="TextBox 29"/>
          <p:cNvSpPr txBox="1"/>
          <p:nvPr/>
        </p:nvSpPr>
        <p:spPr>
          <a:xfrm>
            <a:off x="3505793" y="3505200"/>
            <a:ext cx="1980607" cy="369332"/>
          </a:xfrm>
          <a:prstGeom prst="rect">
            <a:avLst/>
          </a:prstGeom>
          <a:noFill/>
        </p:spPr>
        <p:txBody>
          <a:bodyPr wrap="none" rtlCol="0">
            <a:spAutoFit/>
          </a:bodyPr>
          <a:lstStyle/>
          <a:p>
            <a:r>
              <a:rPr lang="en-US" dirty="0" smtClean="0"/>
              <a:t>Transfer Guarantee</a:t>
            </a:r>
            <a:endParaRPr lang="en-US" dirty="0"/>
          </a:p>
        </p:txBody>
      </p:sp>
      <p:sp>
        <p:nvSpPr>
          <p:cNvPr id="31" name="TextBox 30"/>
          <p:cNvSpPr txBox="1"/>
          <p:nvPr/>
        </p:nvSpPr>
        <p:spPr>
          <a:xfrm>
            <a:off x="3962400" y="4038600"/>
            <a:ext cx="2047612" cy="369332"/>
          </a:xfrm>
          <a:prstGeom prst="rect">
            <a:avLst/>
          </a:prstGeom>
          <a:noFill/>
        </p:spPr>
        <p:txBody>
          <a:bodyPr wrap="none" rtlCol="0">
            <a:spAutoFit/>
          </a:bodyPr>
          <a:lstStyle/>
          <a:p>
            <a:r>
              <a:rPr lang="en-US" dirty="0" smtClean="0"/>
              <a:t>Injection Guarantee</a:t>
            </a:r>
            <a:endParaRPr lang="en-US" dirty="0"/>
          </a:p>
        </p:txBody>
      </p:sp>
      <p:pic>
        <p:nvPicPr>
          <p:cNvPr id="33" name="Picture 3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32" name="TextBox 31"/>
          <p:cNvSpPr txBox="1"/>
          <p:nvPr/>
        </p:nvSpPr>
        <p:spPr>
          <a:xfrm>
            <a:off x="4200788" y="1600200"/>
            <a:ext cx="1980286" cy="369332"/>
          </a:xfrm>
          <a:prstGeom prst="rect">
            <a:avLst/>
          </a:prstGeom>
          <a:noFill/>
        </p:spPr>
        <p:txBody>
          <a:bodyPr wrap="none" rtlCol="0">
            <a:spAutoFit/>
          </a:bodyPr>
          <a:lstStyle/>
          <a:p>
            <a:r>
              <a:rPr lang="en-US" dirty="0" smtClean="0"/>
              <a:t>Ejection Guarantee</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3" presetClass="entr" presetSubtype="10" fill="hold" grpId="0" nodeType="clickEffect">
                                  <p:stCondLst>
                                    <p:cond delay="0"/>
                                  </p:stCondLst>
                                  <p:childTnLst>
                                    <p:set>
                                      <p:cBhvr>
                                        <p:cTn id="18" dur="1" fill="hold">
                                          <p:stCondLst>
                                            <p:cond delay="0"/>
                                          </p:stCondLst>
                                        </p:cTn>
                                        <p:tgtEl>
                                          <p:spTgt spid="24"/>
                                        </p:tgtEl>
                                        <p:attrNameLst>
                                          <p:attrName>style.visibility</p:attrName>
                                        </p:attrNameLst>
                                      </p:cBhvr>
                                      <p:to>
                                        <p:strVal val="visible"/>
                                      </p:to>
                                    </p:set>
                                    <p:animEffect transition="in" filter="blinds(horizontal)">
                                      <p:cBhvr>
                                        <p:cTn id="19" dur="500"/>
                                        <p:tgtEl>
                                          <p:spTgt spid="24"/>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2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6"/>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xit" presetSubtype="0" fill="hold" grpId="1" nodeType="clickEffect">
                                  <p:stCondLst>
                                    <p:cond delay="0"/>
                                  </p:stCondLst>
                                  <p:childTnLst>
                                    <p:set>
                                      <p:cBhvr>
                                        <p:cTn id="31" dur="1" fill="hold">
                                          <p:stCondLst>
                                            <p:cond delay="0"/>
                                          </p:stCondLst>
                                        </p:cTn>
                                        <p:tgtEl>
                                          <p:spTgt spid="25"/>
                                        </p:tgtEl>
                                        <p:attrNameLst>
                                          <p:attrName>style.visibility</p:attrName>
                                        </p:attrNameLst>
                                      </p:cBhvr>
                                      <p:to>
                                        <p:strVal val="hidden"/>
                                      </p:to>
                                    </p:set>
                                  </p:childTnLst>
                                </p:cTn>
                              </p:par>
                              <p:par>
                                <p:cTn id="32" presetID="1" presetClass="entr" presetSubtype="0" fill="hold" grpId="0" nodeType="withEffect">
                                  <p:stCondLst>
                                    <p:cond delay="0"/>
                                  </p:stCondLst>
                                  <p:childTnLst>
                                    <p:set>
                                      <p:cBhvr>
                                        <p:cTn id="33" dur="1" fill="hold">
                                          <p:stCondLst>
                                            <p:cond delay="0"/>
                                          </p:stCondLst>
                                        </p:cTn>
                                        <p:tgtEl>
                                          <p:spTgt spid="27"/>
                                        </p:tgtEl>
                                        <p:attrNameLst>
                                          <p:attrName>style.visibility</p:attrName>
                                        </p:attrNameLst>
                                      </p:cBhvr>
                                      <p:to>
                                        <p:strVal val="visible"/>
                                      </p:to>
                                    </p:set>
                                  </p:childTnLst>
                                </p:cTn>
                              </p:par>
                            </p:childTnLst>
                          </p:cTn>
                        </p:par>
                      </p:childTnLst>
                    </p:cTn>
                  </p:par>
                  <p:par>
                    <p:cTn id="34" fill="hold">
                      <p:stCondLst>
                        <p:cond delay="indefinite"/>
                      </p:stCondLst>
                      <p:childTnLst>
                        <p:par>
                          <p:cTn id="35" fill="hold">
                            <p:stCondLst>
                              <p:cond delay="0"/>
                            </p:stCondLst>
                            <p:childTnLst>
                              <p:par>
                                <p:cTn id="36" presetID="0" presetClass="path" presetSubtype="0" accel="50000" decel="50000" fill="hold" grpId="1" nodeType="clickEffect">
                                  <p:stCondLst>
                                    <p:cond delay="0"/>
                                  </p:stCondLst>
                                  <p:childTnLst>
                                    <p:animMotion origin="layout" path="M 0 0 C 0.01302 -0.0037 0.02604 -0.00741 0.03229 -0.01945 C 0.03854 -0.03148 0.02465 -0.0581 0.0375 -0.07222 C 0.05035 -0.08634 0.09635 -0.09514 0.10937 -0.10417 C 0.12239 -0.1132 0.11892 -0.11991 0.11562 -0.12639 " pathEditMode="relative" ptsTypes="aaaaA">
                                      <p:cBhvr>
                                        <p:cTn id="37" dur="2000" fill="hold"/>
                                        <p:tgtEl>
                                          <p:spTgt spid="24"/>
                                        </p:tgtEl>
                                        <p:attrNameLst>
                                          <p:attrName>ppt_x</p:attrName>
                                          <p:attrName>ppt_y</p:attrName>
                                        </p:attrNameLst>
                                      </p:cBhvr>
                                    </p:animMotion>
                                  </p:childTnLst>
                                </p:cTn>
                              </p:par>
                            </p:childTnLst>
                          </p:cTn>
                        </p:par>
                        <p:par>
                          <p:cTn id="38" fill="hold">
                            <p:stCondLst>
                              <p:cond delay="2000"/>
                            </p:stCondLst>
                            <p:childTnLst>
                              <p:par>
                                <p:cTn id="39" presetID="3" presetClass="exit" presetSubtype="10" fill="hold" grpId="1" nodeType="afterEffect">
                                  <p:stCondLst>
                                    <p:cond delay="0"/>
                                  </p:stCondLst>
                                  <p:childTnLst>
                                    <p:animEffect transition="out" filter="blinds(horizontal)">
                                      <p:cBhvr>
                                        <p:cTn id="40" dur="500"/>
                                        <p:tgtEl>
                                          <p:spTgt spid="27"/>
                                        </p:tgtEl>
                                      </p:cBhvr>
                                    </p:animEffect>
                                    <p:set>
                                      <p:cBhvr>
                                        <p:cTn id="41" dur="1" fill="hold">
                                          <p:stCondLst>
                                            <p:cond delay="499"/>
                                          </p:stCondLst>
                                        </p:cTn>
                                        <p:tgtEl>
                                          <p:spTgt spid="2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 presetClass="entr" presetSubtype="0" fill="hold" grpId="0" nodeType="clickEffect">
                                  <p:stCondLst>
                                    <p:cond delay="0"/>
                                  </p:stCondLst>
                                  <p:childTnLst>
                                    <p:set>
                                      <p:cBhvr>
                                        <p:cTn id="45" dur="1" fill="hold">
                                          <p:stCondLst>
                                            <p:cond delay="0"/>
                                          </p:stCondLst>
                                        </p:cTn>
                                        <p:tgtEl>
                                          <p:spTgt spid="28"/>
                                        </p:tgtEl>
                                        <p:attrNameLst>
                                          <p:attrName>style.visibility</p:attrName>
                                        </p:attrNameLst>
                                      </p:cBhvr>
                                      <p:to>
                                        <p:strVal val="visible"/>
                                      </p:to>
                                    </p:set>
                                  </p:childTnLst>
                                </p:cTn>
                              </p:par>
                            </p:childTnLst>
                          </p:cTn>
                        </p:par>
                      </p:childTnLst>
                    </p:cTn>
                  </p:par>
                  <p:par>
                    <p:cTn id="46" fill="hold">
                      <p:stCondLst>
                        <p:cond delay="indefinite"/>
                      </p:stCondLst>
                      <p:childTnLst>
                        <p:par>
                          <p:cTn id="47" fill="hold">
                            <p:stCondLst>
                              <p:cond delay="0"/>
                            </p:stCondLst>
                            <p:childTnLst>
                              <p:par>
                                <p:cTn id="48" presetID="3" presetClass="exit" presetSubtype="10" fill="hold" grpId="2" nodeType="clickEffect">
                                  <p:stCondLst>
                                    <p:cond delay="0"/>
                                  </p:stCondLst>
                                  <p:childTnLst>
                                    <p:animEffect transition="out" filter="blinds(horizontal)">
                                      <p:cBhvr>
                                        <p:cTn id="49" dur="500"/>
                                        <p:tgtEl>
                                          <p:spTgt spid="24"/>
                                        </p:tgtEl>
                                      </p:cBhvr>
                                    </p:animEffect>
                                    <p:set>
                                      <p:cBhvr>
                                        <p:cTn id="50" dur="1" fill="hold">
                                          <p:stCondLst>
                                            <p:cond delay="499"/>
                                          </p:stCondLst>
                                        </p:cTn>
                                        <p:tgtEl>
                                          <p:spTgt spid="24"/>
                                        </p:tgtEl>
                                        <p:attrNameLst>
                                          <p:attrName>style.visibility</p:attrName>
                                        </p:attrNameLst>
                                      </p:cBhvr>
                                      <p:to>
                                        <p:strVal val="hidden"/>
                                      </p:to>
                                    </p:set>
                                  </p:childTnLst>
                                </p:cTn>
                              </p:par>
                            </p:childTnLst>
                          </p:cTn>
                        </p:par>
                        <p:par>
                          <p:cTn id="51" fill="hold">
                            <p:stCondLst>
                              <p:cond delay="500"/>
                            </p:stCondLst>
                            <p:childTnLst>
                              <p:par>
                                <p:cTn id="52" presetID="3" presetClass="exit" presetSubtype="10" fill="hold" grpId="1" nodeType="afterEffect">
                                  <p:stCondLst>
                                    <p:cond delay="0"/>
                                  </p:stCondLst>
                                  <p:childTnLst>
                                    <p:animEffect transition="out" filter="blinds(horizontal)">
                                      <p:cBhvr>
                                        <p:cTn id="53" dur="500"/>
                                        <p:tgtEl>
                                          <p:spTgt spid="28"/>
                                        </p:tgtEl>
                                      </p:cBhvr>
                                    </p:animEffect>
                                    <p:set>
                                      <p:cBhvr>
                                        <p:cTn id="54" dur="1" fill="hold">
                                          <p:stCondLst>
                                            <p:cond delay="499"/>
                                          </p:stCondLst>
                                        </p:cTn>
                                        <p:tgtEl>
                                          <p:spTgt spid="2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29"/>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3" presetClass="entr" presetSubtype="10" fill="hold" grpId="5" nodeType="clickEffect">
                                  <p:stCondLst>
                                    <p:cond delay="0"/>
                                  </p:stCondLst>
                                  <p:childTnLst>
                                    <p:set>
                                      <p:cBhvr>
                                        <p:cTn id="62" dur="1" fill="hold">
                                          <p:stCondLst>
                                            <p:cond delay="0"/>
                                          </p:stCondLst>
                                        </p:cTn>
                                        <p:tgtEl>
                                          <p:spTgt spid="24"/>
                                        </p:tgtEl>
                                        <p:attrNameLst>
                                          <p:attrName>style.visibility</p:attrName>
                                        </p:attrNameLst>
                                      </p:cBhvr>
                                      <p:to>
                                        <p:strVal val="visible"/>
                                      </p:to>
                                    </p:set>
                                    <p:animEffect transition="in" filter="blinds(horizontal)">
                                      <p:cBhvr>
                                        <p:cTn id="63" dur="500"/>
                                        <p:tgtEl>
                                          <p:spTgt spid="24"/>
                                        </p:tgtEl>
                                      </p:cBhvr>
                                    </p:animEffect>
                                  </p:childTnLst>
                                </p:cTn>
                              </p:par>
                            </p:childTnLst>
                          </p:cTn>
                        </p:par>
                        <p:par>
                          <p:cTn id="64" fill="hold">
                            <p:stCondLst>
                              <p:cond delay="500"/>
                            </p:stCondLst>
                            <p:childTnLst>
                              <p:par>
                                <p:cTn id="65" presetID="0" presetClass="path" presetSubtype="0" accel="50000" decel="50000" fill="hold" grpId="3" nodeType="afterEffect">
                                  <p:stCondLst>
                                    <p:cond delay="0"/>
                                  </p:stCondLst>
                                  <p:childTnLst>
                                    <p:animMotion origin="layout" path="M 0.11563 -0.12639 C 0.11667 -0.13796 0.11789 -0.14931 0.14063 -0.14583 C 0.16337 -0.14236 0.20955 -0.10602 0.25209 -0.10556 C 0.29462 -0.10509 0.34514 -0.12407 0.39584 -0.14306 " pathEditMode="relative" rAng="0" ptsTypes="aaaA">
                                      <p:cBhvr>
                                        <p:cTn id="66" dur="2000" fill="hold"/>
                                        <p:tgtEl>
                                          <p:spTgt spid="24"/>
                                        </p:tgtEl>
                                        <p:attrNameLst>
                                          <p:attrName>ppt_x</p:attrName>
                                          <p:attrName>ppt_y</p:attrName>
                                        </p:attrNameLst>
                                      </p:cBhvr>
                                      <p:rCtr x="14000" y="-100"/>
                                    </p:animMotion>
                                  </p:childTnLst>
                                </p:cTn>
                              </p:par>
                            </p:childTnLst>
                          </p:cTn>
                        </p:par>
                        <p:par>
                          <p:cTn id="67" fill="hold">
                            <p:stCondLst>
                              <p:cond delay="2500"/>
                            </p:stCondLst>
                            <p:childTnLst>
                              <p:par>
                                <p:cTn id="68" presetID="3" presetClass="exit" presetSubtype="10" fill="hold" grpId="1" nodeType="afterEffect">
                                  <p:stCondLst>
                                    <p:cond delay="0"/>
                                  </p:stCondLst>
                                  <p:childTnLst>
                                    <p:animEffect transition="out" filter="blinds(horizontal)">
                                      <p:cBhvr>
                                        <p:cTn id="69" dur="500"/>
                                        <p:tgtEl>
                                          <p:spTgt spid="29"/>
                                        </p:tgtEl>
                                      </p:cBhvr>
                                    </p:animEffect>
                                    <p:set>
                                      <p:cBhvr>
                                        <p:cTn id="70" dur="1" fill="hold">
                                          <p:stCondLst>
                                            <p:cond delay="499"/>
                                          </p:stCondLst>
                                        </p:cTn>
                                        <p:tgtEl>
                                          <p:spTgt spid="29"/>
                                        </p:tgtEl>
                                        <p:attrNameLst>
                                          <p:attrName>style.visibility</p:attrName>
                                        </p:attrNameLst>
                                      </p:cBhvr>
                                      <p:to>
                                        <p:strVal val="hidden"/>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0"/>
                                        </p:tgtEl>
                                        <p:attrNameLst>
                                          <p:attrName>style.visibility</p:attrName>
                                        </p:attrNameLst>
                                      </p:cBhvr>
                                      <p:to>
                                        <p:strVal val="visible"/>
                                      </p:to>
                                    </p:set>
                                  </p:childTnLst>
                                </p:cTn>
                              </p:par>
                            </p:childTnLst>
                          </p:cTn>
                        </p:par>
                      </p:childTnLst>
                    </p:cTn>
                  </p:par>
                  <p:par>
                    <p:cTn id="75" fill="hold">
                      <p:stCondLst>
                        <p:cond delay="indefinite"/>
                      </p:stCondLst>
                      <p:childTnLst>
                        <p:par>
                          <p:cTn id="76" fill="hold">
                            <p:stCondLst>
                              <p:cond delay="0"/>
                            </p:stCondLst>
                            <p:childTnLst>
                              <p:par>
                                <p:cTn id="77" presetID="3" presetClass="exit" presetSubtype="10" fill="hold" grpId="4" nodeType="clickEffect">
                                  <p:stCondLst>
                                    <p:cond delay="0"/>
                                  </p:stCondLst>
                                  <p:childTnLst>
                                    <p:animEffect transition="out" filter="blinds(horizontal)">
                                      <p:cBhvr>
                                        <p:cTn id="78" dur="500"/>
                                        <p:tgtEl>
                                          <p:spTgt spid="24"/>
                                        </p:tgtEl>
                                      </p:cBhvr>
                                    </p:animEffect>
                                    <p:set>
                                      <p:cBhvr>
                                        <p:cTn id="79" dur="1" fill="hold">
                                          <p:stCondLst>
                                            <p:cond delay="499"/>
                                          </p:stCondLst>
                                        </p:cTn>
                                        <p:tgtEl>
                                          <p:spTgt spid="24"/>
                                        </p:tgtEl>
                                        <p:attrNameLst>
                                          <p:attrName>style.visibility</p:attrName>
                                        </p:attrNameLst>
                                      </p:cBhvr>
                                      <p:to>
                                        <p:strVal val="hidden"/>
                                      </p:to>
                                    </p:set>
                                  </p:childTnLst>
                                </p:cTn>
                              </p:par>
                            </p:childTnLst>
                          </p:cTn>
                        </p:par>
                        <p:par>
                          <p:cTn id="80" fill="hold">
                            <p:stCondLst>
                              <p:cond delay="500"/>
                            </p:stCondLst>
                            <p:childTnLst>
                              <p:par>
                                <p:cTn id="81" presetID="3" presetClass="exit" presetSubtype="10" fill="hold" grpId="1" nodeType="afterEffect">
                                  <p:stCondLst>
                                    <p:cond delay="0"/>
                                  </p:stCondLst>
                                  <p:childTnLst>
                                    <p:animEffect transition="out" filter="blinds(horizontal)">
                                      <p:cBhvr>
                                        <p:cTn id="82" dur="500"/>
                                        <p:tgtEl>
                                          <p:spTgt spid="30"/>
                                        </p:tgtEl>
                                      </p:cBhvr>
                                    </p:animEffect>
                                    <p:set>
                                      <p:cBhvr>
                                        <p:cTn id="83" dur="1" fill="hold">
                                          <p:stCondLst>
                                            <p:cond delay="499"/>
                                          </p:stCondLst>
                                        </p:cTn>
                                        <p:tgtEl>
                                          <p:spTgt spid="30"/>
                                        </p:tgtEl>
                                        <p:attrNameLst>
                                          <p:attrName>style.visibility</p:attrName>
                                        </p:attrNameLst>
                                      </p:cBhvr>
                                      <p:to>
                                        <p:strVal val="hidden"/>
                                      </p:to>
                                    </p:set>
                                  </p:childTnLst>
                                </p:cTn>
                              </p:par>
                            </p:childTnLst>
                          </p:cTn>
                        </p:par>
                      </p:childTnLst>
                    </p:cTn>
                  </p:par>
                  <p:par>
                    <p:cTn id="84" fill="hold">
                      <p:stCondLst>
                        <p:cond delay="indefinite"/>
                      </p:stCondLst>
                      <p:childTnLst>
                        <p:par>
                          <p:cTn id="85" fill="hold">
                            <p:stCondLst>
                              <p:cond delay="0"/>
                            </p:stCondLst>
                            <p:childTnLst>
                              <p:par>
                                <p:cTn id="86" presetID="1" presetClass="entr" presetSubtype="0" fill="hold" grpId="0" nodeType="clickEffect">
                                  <p:stCondLst>
                                    <p:cond delay="0"/>
                                  </p:stCondLst>
                                  <p:childTnLst>
                                    <p:set>
                                      <p:cBhvr>
                                        <p:cTn id="87" dur="1" fill="hold">
                                          <p:stCondLst>
                                            <p:cond delay="0"/>
                                          </p:stCondLst>
                                        </p:cTn>
                                        <p:tgtEl>
                                          <p:spTgt spid="31"/>
                                        </p:tgtEl>
                                        <p:attrNameLst>
                                          <p:attrName>style.visibility</p:attrName>
                                        </p:attrNameLst>
                                      </p:cBhvr>
                                      <p:to>
                                        <p:strVal val="visible"/>
                                      </p:to>
                                    </p:set>
                                  </p:childTnLst>
                                </p:cTn>
                              </p:par>
                            </p:childTnLst>
                          </p:cTn>
                        </p:par>
                      </p:childTnLst>
                    </p:cTn>
                  </p:par>
                  <p:par>
                    <p:cTn id="88" fill="hold">
                      <p:stCondLst>
                        <p:cond delay="indefinite"/>
                      </p:stCondLst>
                      <p:childTnLst>
                        <p:par>
                          <p:cTn id="89" fill="hold">
                            <p:stCondLst>
                              <p:cond delay="0"/>
                            </p:stCondLst>
                            <p:childTnLst>
                              <p:par>
                                <p:cTn id="90" presetID="3" presetClass="entr" presetSubtype="10" fill="hold" grpId="6" nodeType="clickEffect">
                                  <p:stCondLst>
                                    <p:cond delay="0"/>
                                  </p:stCondLst>
                                  <p:childTnLst>
                                    <p:set>
                                      <p:cBhvr>
                                        <p:cTn id="91" dur="1" fill="hold">
                                          <p:stCondLst>
                                            <p:cond delay="0"/>
                                          </p:stCondLst>
                                        </p:cTn>
                                        <p:tgtEl>
                                          <p:spTgt spid="24"/>
                                        </p:tgtEl>
                                        <p:attrNameLst>
                                          <p:attrName>style.visibility</p:attrName>
                                        </p:attrNameLst>
                                      </p:cBhvr>
                                      <p:to>
                                        <p:strVal val="visible"/>
                                      </p:to>
                                    </p:set>
                                    <p:animEffect transition="in" filter="blinds(horizontal)">
                                      <p:cBhvr>
                                        <p:cTn id="92" dur="500"/>
                                        <p:tgtEl>
                                          <p:spTgt spid="24"/>
                                        </p:tgtEl>
                                      </p:cBhvr>
                                    </p:animEffect>
                                  </p:childTnLst>
                                </p:cTn>
                              </p:par>
                            </p:childTnLst>
                          </p:cTn>
                        </p:par>
                        <p:par>
                          <p:cTn id="93" fill="hold">
                            <p:stCondLst>
                              <p:cond delay="1000"/>
                            </p:stCondLst>
                            <p:childTnLst>
                              <p:par>
                                <p:cTn id="94" presetID="3" presetClass="exit" presetSubtype="10" fill="hold" grpId="1" nodeType="afterEffect">
                                  <p:stCondLst>
                                    <p:cond delay="0"/>
                                  </p:stCondLst>
                                  <p:childTnLst>
                                    <p:animEffect transition="out" filter="blinds(horizontal)">
                                      <p:cBhvr>
                                        <p:cTn id="95" dur="500"/>
                                        <p:tgtEl>
                                          <p:spTgt spid="31"/>
                                        </p:tgtEl>
                                      </p:cBhvr>
                                    </p:animEffect>
                                    <p:set>
                                      <p:cBhvr>
                                        <p:cTn id="96" dur="1" fill="hold">
                                          <p:stCondLst>
                                            <p:cond delay="499"/>
                                          </p:stCondLst>
                                        </p:cTn>
                                        <p:tgtEl>
                                          <p:spTgt spid="31"/>
                                        </p:tgtEl>
                                        <p:attrNameLst>
                                          <p:attrName>style.visibility</p:attrName>
                                        </p:attrNameLst>
                                      </p:cBhvr>
                                      <p:to>
                                        <p:strVal val="hidden"/>
                                      </p:to>
                                    </p:set>
                                  </p:childTnLst>
                                </p:cTn>
                              </p:par>
                            </p:childTnLst>
                          </p:cTn>
                        </p:par>
                        <p:par>
                          <p:cTn id="97" fill="hold">
                            <p:stCondLst>
                              <p:cond delay="1500"/>
                            </p:stCondLst>
                            <p:childTnLst>
                              <p:par>
                                <p:cTn id="98" presetID="0" presetClass="path" presetSubtype="0" accel="50000" decel="50000" fill="hold" grpId="7" nodeType="afterEffect">
                                  <p:stCondLst>
                                    <p:cond delay="0"/>
                                  </p:stCondLst>
                                  <p:childTnLst>
                                    <p:animMotion origin="layout" path="M 0.39583 -0.14306 C 0.38177 -0.16898 0.36788 -0.19491 0.36979 -0.22917 C 0.3717 -0.26343 0.38732 -0.32176 0.40729 -0.34861 C 0.42726 -0.37547 0.475 -0.38125 0.48958 -0.39028 C 0.50416 -0.39931 0.49948 -0.40116 0.49479 -0.40278 " pathEditMode="relative" rAng="0" ptsTypes="aaaaA">
                                      <p:cBhvr>
                                        <p:cTn id="99" dur="2000" fill="hold"/>
                                        <p:tgtEl>
                                          <p:spTgt spid="24"/>
                                        </p:tgtEl>
                                        <p:attrNameLst>
                                          <p:attrName>ppt_x</p:attrName>
                                          <p:attrName>ppt_y</p:attrName>
                                        </p:attrNameLst>
                                      </p:cBhvr>
                                      <p:rCtr x="4000" y="-13000"/>
                                    </p:animMotion>
                                  </p:childTnLst>
                                </p:cTn>
                              </p:par>
                            </p:childTnLst>
                          </p:cTn>
                        </p:par>
                      </p:childTnLst>
                    </p:cTn>
                  </p:par>
                  <p:par>
                    <p:cTn id="100" fill="hold">
                      <p:stCondLst>
                        <p:cond delay="indefinite"/>
                      </p:stCondLst>
                      <p:childTnLst>
                        <p:par>
                          <p:cTn id="101" fill="hold">
                            <p:stCondLst>
                              <p:cond delay="0"/>
                            </p:stCondLst>
                            <p:childTnLst>
                              <p:par>
                                <p:cTn id="102" presetID="1" presetClass="entr" presetSubtype="0" fill="hold" grpId="0" nodeType="clickEffect">
                                  <p:stCondLst>
                                    <p:cond delay="0"/>
                                  </p:stCondLst>
                                  <p:childTnLst>
                                    <p:set>
                                      <p:cBhvr>
                                        <p:cTn id="103" dur="1" fill="hold">
                                          <p:stCondLst>
                                            <p:cond delay="0"/>
                                          </p:stCondLst>
                                        </p:cTn>
                                        <p:tgtEl>
                                          <p:spTgt spid="32"/>
                                        </p:tgtEl>
                                        <p:attrNameLst>
                                          <p:attrName>style.visibility</p:attrName>
                                        </p:attrNameLst>
                                      </p:cBhvr>
                                      <p:to>
                                        <p:strVal val="visible"/>
                                      </p:to>
                                    </p:set>
                                  </p:childTnLst>
                                </p:cTn>
                              </p:par>
                            </p:childTnLst>
                          </p:cTn>
                        </p:par>
                        <p:par>
                          <p:cTn id="104" fill="hold">
                            <p:stCondLst>
                              <p:cond delay="0"/>
                            </p:stCondLst>
                            <p:childTnLst>
                              <p:par>
                                <p:cTn id="105" presetID="3" presetClass="exit" presetSubtype="10" fill="hold" grpId="8" nodeType="afterEffect">
                                  <p:stCondLst>
                                    <p:cond delay="0"/>
                                  </p:stCondLst>
                                  <p:childTnLst>
                                    <p:animEffect transition="out" filter="blinds(horizontal)">
                                      <p:cBhvr>
                                        <p:cTn id="106" dur="500"/>
                                        <p:tgtEl>
                                          <p:spTgt spid="24"/>
                                        </p:tgtEl>
                                      </p:cBhvr>
                                    </p:animEffect>
                                    <p:set>
                                      <p:cBhvr>
                                        <p:cTn id="107" dur="1" fill="hold">
                                          <p:stCondLst>
                                            <p:cond delay="499"/>
                                          </p:stCondLst>
                                        </p:cTn>
                                        <p:tgtEl>
                                          <p:spTgt spid="24"/>
                                        </p:tgtEl>
                                        <p:attrNameLst>
                                          <p:attrName>style.visibility</p:attrName>
                                        </p:attrNameLst>
                                      </p:cBhvr>
                                      <p:to>
                                        <p:strVal val="hidden"/>
                                      </p:to>
                                    </p:set>
                                  </p:childTnLst>
                                </p:cTn>
                              </p:par>
                            </p:childTnLst>
                          </p:cTn>
                        </p:par>
                      </p:childTnLst>
                    </p:cTn>
                  </p:par>
                  <p:par>
                    <p:cTn id="108" fill="hold">
                      <p:stCondLst>
                        <p:cond delay="indefinite"/>
                      </p:stCondLst>
                      <p:childTnLst>
                        <p:par>
                          <p:cTn id="109" fill="hold">
                            <p:stCondLst>
                              <p:cond delay="0"/>
                            </p:stCondLst>
                            <p:childTnLst>
                              <p:par>
                                <p:cTn id="110" presetID="3" presetClass="exit" presetSubtype="10" fill="hold" grpId="1" nodeType="clickEffect">
                                  <p:stCondLst>
                                    <p:cond delay="0"/>
                                  </p:stCondLst>
                                  <p:childTnLst>
                                    <p:animEffect transition="out" filter="blinds(horizontal)">
                                      <p:cBhvr>
                                        <p:cTn id="111" dur="500"/>
                                        <p:tgtEl>
                                          <p:spTgt spid="32"/>
                                        </p:tgtEl>
                                      </p:cBhvr>
                                    </p:animEffect>
                                    <p:set>
                                      <p:cBhvr>
                                        <p:cTn id="112" dur="1" fill="hold">
                                          <p:stCondLst>
                                            <p:cond delay="499"/>
                                          </p:stCondLst>
                                        </p:cTn>
                                        <p:tgtEl>
                                          <p:spTgt spid="3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4" grpId="1" animBg="1"/>
      <p:bldP spid="24" grpId="2" animBg="1"/>
      <p:bldP spid="24" grpId="3" animBg="1"/>
      <p:bldP spid="24" grpId="4" animBg="1"/>
      <p:bldP spid="24" grpId="5" animBg="1"/>
      <p:bldP spid="24" grpId="6" animBg="1"/>
      <p:bldP spid="24" grpId="7" animBg="1"/>
      <p:bldP spid="24" grpId="8" animBg="1"/>
      <p:bldP spid="25" grpId="0"/>
      <p:bldP spid="25" grpId="1"/>
      <p:bldP spid="26" grpId="0"/>
      <p:bldP spid="27" grpId="0"/>
      <p:bldP spid="27" grpId="1"/>
      <p:bldP spid="28" grpId="0"/>
      <p:bldP spid="28" grpId="1"/>
      <p:bldP spid="29" grpId="0"/>
      <p:bldP spid="29" grpId="1"/>
      <p:bldP spid="30" grpId="0"/>
      <p:bldP spid="30" grpId="1"/>
      <p:bldP spid="31" grpId="0"/>
      <p:bldP spid="31" grpId="1"/>
      <p:bldP spid="32" grpId="0"/>
      <p:bldP spid="32" grpId="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and Motivation</a:t>
            </a:r>
          </a:p>
          <a:p>
            <a:r>
              <a:rPr lang="en-US" dirty="0" smtClean="0"/>
              <a:t>Key Idea: Deflection Routing</a:t>
            </a:r>
          </a:p>
          <a:p>
            <a:r>
              <a:rPr lang="en-US" dirty="0" smtClean="0"/>
              <a:t>End-to-end Delivery Guarantees</a:t>
            </a:r>
          </a:p>
          <a:p>
            <a:r>
              <a:rPr lang="en-US" b="1" dirty="0" smtClean="0"/>
              <a:t>Our Solution: </a:t>
            </a:r>
            <a:r>
              <a:rPr lang="en-US" b="1" dirty="0" err="1" smtClean="0"/>
              <a:t>HiRD</a:t>
            </a:r>
            <a:endParaRPr lang="en-US" b="1" dirty="0" smtClean="0"/>
          </a:p>
          <a:p>
            <a:r>
              <a:rPr lang="en-US" dirty="0" smtClean="0"/>
              <a:t>Results</a:t>
            </a:r>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26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Overview of </a:t>
            </a:r>
            <a:r>
              <a:rPr lang="en-US" dirty="0" err="1" smtClean="0"/>
              <a:t>HiRD</a:t>
            </a:r>
            <a:endParaRPr lang="en-US" dirty="0"/>
          </a:p>
        </p:txBody>
      </p:sp>
      <p:sp>
        <p:nvSpPr>
          <p:cNvPr id="3" name="Content Placeholder 2"/>
          <p:cNvSpPr>
            <a:spLocks noGrp="1"/>
          </p:cNvSpPr>
          <p:nvPr>
            <p:ph idx="1"/>
          </p:nvPr>
        </p:nvSpPr>
        <p:spPr>
          <a:xfrm>
            <a:off x="381000" y="1066800"/>
            <a:ext cx="8763000" cy="5638800"/>
          </a:xfrm>
        </p:spPr>
        <p:txBody>
          <a:bodyPr/>
          <a:lstStyle/>
          <a:p>
            <a:r>
              <a:rPr lang="en-US" dirty="0" smtClean="0"/>
              <a:t>Deflection routing</a:t>
            </a:r>
          </a:p>
          <a:p>
            <a:pPr lvl="1"/>
            <a:r>
              <a:rPr lang="en-US" sz="2800" b="1" dirty="0" smtClean="0">
                <a:solidFill>
                  <a:schemeClr val="bg1"/>
                </a:solidFill>
              </a:rPr>
              <a:t>Simpler flow control</a:t>
            </a:r>
          </a:p>
          <a:p>
            <a:pPr lvl="1"/>
            <a:r>
              <a:rPr lang="en-US" sz="2800" b="1" dirty="0" smtClean="0">
                <a:solidFill>
                  <a:schemeClr val="bg1"/>
                </a:solidFill>
              </a:rPr>
              <a:t>Simpler</a:t>
            </a:r>
            <a:r>
              <a:rPr lang="en-US" sz="2800" dirty="0" smtClean="0">
                <a:solidFill>
                  <a:schemeClr val="bg1"/>
                </a:solidFill>
              </a:rPr>
              <a:t> crossbars and control logics</a:t>
            </a:r>
          </a:p>
          <a:p>
            <a:r>
              <a:rPr lang="en-US" dirty="0" smtClean="0"/>
              <a:t>No buffers in the local rings</a:t>
            </a:r>
          </a:p>
          <a:p>
            <a:pPr lvl="1"/>
            <a:r>
              <a:rPr lang="en-US" sz="2800" b="1" dirty="0" smtClean="0">
                <a:solidFill>
                  <a:schemeClr val="bg1"/>
                </a:solidFill>
              </a:rPr>
              <a:t>Simpler and faster</a:t>
            </a:r>
            <a:r>
              <a:rPr lang="en-US" sz="2800" dirty="0" smtClean="0">
                <a:solidFill>
                  <a:schemeClr val="bg1"/>
                </a:solidFill>
              </a:rPr>
              <a:t> local routers</a:t>
            </a:r>
          </a:p>
          <a:p>
            <a:r>
              <a:rPr lang="en-US" dirty="0" smtClean="0"/>
              <a:t>Simpler bridge routers</a:t>
            </a:r>
          </a:p>
          <a:p>
            <a:pPr lvl="1"/>
            <a:r>
              <a:rPr lang="en-US" sz="2800" b="1" dirty="0" smtClean="0">
                <a:solidFill>
                  <a:schemeClr val="bg1"/>
                </a:solidFill>
              </a:rPr>
              <a:t>Lower power, less area and simpler </a:t>
            </a:r>
            <a:r>
              <a:rPr lang="en-US" b="1" dirty="0" smtClean="0">
                <a:solidFill>
                  <a:schemeClr val="bg1"/>
                </a:solidFill>
              </a:rPr>
              <a:t>to design</a:t>
            </a:r>
          </a:p>
          <a:p>
            <a:r>
              <a:rPr lang="en-US" dirty="0" smtClean="0"/>
              <a:t>Provides end-to-end delivery guarantees</a:t>
            </a:r>
          </a:p>
          <a:p>
            <a:pPr lvl="1"/>
            <a:r>
              <a:rPr lang="en-US" sz="2800" dirty="0" smtClean="0"/>
              <a:t>Injection guarantee by throttling</a:t>
            </a:r>
          </a:p>
          <a:p>
            <a:pPr lvl="1"/>
            <a:r>
              <a:rPr lang="en-US" sz="2800" dirty="0" smtClean="0"/>
              <a:t>Transfer guarantee by reservation</a:t>
            </a:r>
          </a:p>
        </p:txBody>
      </p:sp>
      <p:sp>
        <p:nvSpPr>
          <p:cNvPr id="4" name="Slide Number Placeholder 3"/>
          <p:cNvSpPr>
            <a:spLocks noGrp="1"/>
          </p:cNvSpPr>
          <p:nvPr>
            <p:ph type="sldNum" sz="quarter" idx="12"/>
          </p:nvPr>
        </p:nvSpPr>
        <p:spPr/>
        <p:txBody>
          <a:bodyPr/>
          <a:lstStyle/>
          <a:p>
            <a:fld id="{D4D2B188-1D62-4FCA-8363-938AD4629BBB}" type="slidenum">
              <a:rPr lang="en-US" smtClean="0"/>
              <a:pPr/>
              <a:t>27</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It All Together</a:t>
            </a:r>
            <a:endParaRPr lang="en-US" dirty="0"/>
          </a:p>
        </p:txBody>
      </p:sp>
      <p:sp>
        <p:nvSpPr>
          <p:cNvPr id="3" name="Content Placeholder 2"/>
          <p:cNvSpPr>
            <a:spLocks noGrp="1"/>
          </p:cNvSpPr>
          <p:nvPr>
            <p:ph idx="1"/>
          </p:nvPr>
        </p:nvSpPr>
        <p:spPr>
          <a:xfrm>
            <a:off x="381000" y="1066800"/>
            <a:ext cx="8763000" cy="5638800"/>
          </a:xfrm>
        </p:spPr>
        <p:txBody>
          <a:bodyPr/>
          <a:lstStyle/>
          <a:p>
            <a:r>
              <a:rPr lang="en-US" dirty="0" smtClean="0"/>
              <a:t>Deflection routing</a:t>
            </a:r>
          </a:p>
          <a:p>
            <a:pPr lvl="1"/>
            <a:r>
              <a:rPr lang="en-US" sz="2800" b="1" dirty="0" smtClean="0">
                <a:solidFill>
                  <a:srgbClr val="0066FF"/>
                </a:solidFill>
              </a:rPr>
              <a:t>Simpler flow control</a:t>
            </a:r>
          </a:p>
          <a:p>
            <a:pPr lvl="1"/>
            <a:r>
              <a:rPr lang="en-US" sz="2800" b="1" dirty="0" smtClean="0">
                <a:solidFill>
                  <a:srgbClr val="0066FF"/>
                </a:solidFill>
              </a:rPr>
              <a:t>Simpler</a:t>
            </a:r>
            <a:r>
              <a:rPr lang="en-US" sz="2800" dirty="0" smtClean="0"/>
              <a:t> crossbars and control logic</a:t>
            </a:r>
          </a:p>
          <a:p>
            <a:r>
              <a:rPr lang="en-US" dirty="0" smtClean="0"/>
              <a:t>No buffers in the local rings</a:t>
            </a:r>
          </a:p>
          <a:p>
            <a:pPr lvl="1"/>
            <a:r>
              <a:rPr lang="en-US" sz="2800" b="1" dirty="0" smtClean="0">
                <a:solidFill>
                  <a:srgbClr val="0066FF"/>
                </a:solidFill>
              </a:rPr>
              <a:t>Simpler and faster</a:t>
            </a:r>
            <a:r>
              <a:rPr lang="en-US" sz="2800" dirty="0" smtClean="0"/>
              <a:t> local routers</a:t>
            </a:r>
          </a:p>
          <a:p>
            <a:r>
              <a:rPr lang="en-US" dirty="0" smtClean="0"/>
              <a:t>Simpler bridge routers</a:t>
            </a:r>
          </a:p>
          <a:p>
            <a:pPr lvl="1"/>
            <a:r>
              <a:rPr lang="en-US" sz="2800" b="1" dirty="0" smtClean="0">
                <a:solidFill>
                  <a:srgbClr val="0066FF"/>
                </a:solidFill>
              </a:rPr>
              <a:t>Lower power, less area and simpler to design</a:t>
            </a:r>
          </a:p>
          <a:p>
            <a:r>
              <a:rPr lang="en-US" dirty="0" smtClean="0"/>
              <a:t>Provides end-to-end delivery guarantees</a:t>
            </a:r>
          </a:p>
          <a:p>
            <a:pPr lvl="1"/>
            <a:r>
              <a:rPr lang="en-US" sz="2800" dirty="0" smtClean="0"/>
              <a:t>Injection guarantee by throttling</a:t>
            </a:r>
          </a:p>
          <a:p>
            <a:pPr lvl="1"/>
            <a:r>
              <a:rPr lang="en-US" sz="2800" dirty="0" smtClean="0"/>
              <a:t>Transfer guarantee by reservation</a:t>
            </a:r>
          </a:p>
        </p:txBody>
      </p:sp>
      <p:sp>
        <p:nvSpPr>
          <p:cNvPr id="4" name="Slide Number Placeholder 3"/>
          <p:cNvSpPr>
            <a:spLocks noGrp="1"/>
          </p:cNvSpPr>
          <p:nvPr>
            <p:ph type="sldNum" sz="quarter" idx="12"/>
          </p:nvPr>
        </p:nvSpPr>
        <p:spPr/>
        <p:txBody>
          <a:bodyPr/>
          <a:lstStyle/>
          <a:p>
            <a:fld id="{D4D2B188-1D62-4FCA-8363-938AD4629BBB}" type="slidenum">
              <a:rPr lang="en-US" smtClean="0"/>
              <a:pPr/>
              <a:t>28</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and Motivation</a:t>
            </a:r>
          </a:p>
          <a:p>
            <a:r>
              <a:rPr lang="en-US" dirty="0" smtClean="0"/>
              <a:t>Key Idea: Deflection Routing</a:t>
            </a:r>
          </a:p>
          <a:p>
            <a:r>
              <a:rPr lang="en-US" dirty="0" smtClean="0"/>
              <a:t>End-to-end Delivery Guarantees</a:t>
            </a:r>
          </a:p>
          <a:p>
            <a:r>
              <a:rPr lang="en-US" dirty="0" smtClean="0"/>
              <a:t>Our Solution: </a:t>
            </a:r>
            <a:r>
              <a:rPr lang="en-US" dirty="0" err="1" smtClean="0"/>
              <a:t>HiRD</a:t>
            </a:r>
            <a:endParaRPr lang="en-US" dirty="0" smtClean="0"/>
          </a:p>
          <a:p>
            <a:r>
              <a:rPr lang="en-US" b="1" dirty="0" smtClean="0"/>
              <a:t>Results</a:t>
            </a:r>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29</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b="1" dirty="0" smtClean="0"/>
              <a:t>Background and Motivation</a:t>
            </a:r>
          </a:p>
          <a:p>
            <a:r>
              <a:rPr lang="en-US" dirty="0" smtClean="0"/>
              <a:t>Key Idea: Deflection Routing</a:t>
            </a:r>
          </a:p>
          <a:p>
            <a:r>
              <a:rPr lang="en-US" dirty="0" smtClean="0"/>
              <a:t>End-to-end Delivery Guarantees</a:t>
            </a:r>
          </a:p>
          <a:p>
            <a:r>
              <a:rPr lang="en-US" dirty="0" smtClean="0"/>
              <a:t>Our Solution: </a:t>
            </a:r>
            <a:r>
              <a:rPr lang="en-US" dirty="0" err="1" smtClean="0"/>
              <a:t>HiRD</a:t>
            </a:r>
            <a:endParaRPr lang="en-US" dirty="0" smtClean="0"/>
          </a:p>
          <a:p>
            <a:r>
              <a:rPr lang="en-US" dirty="0" smtClean="0"/>
              <a:t>Results</a:t>
            </a:r>
          </a:p>
          <a:p>
            <a:r>
              <a:rPr lang="en-US" dirty="0" smtClean="0"/>
              <a:t>Conclusion</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3</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Methodology</a:t>
            </a:r>
            <a:endParaRPr lang="en-US" dirty="0"/>
          </a:p>
        </p:txBody>
      </p:sp>
      <p:sp>
        <p:nvSpPr>
          <p:cNvPr id="3" name="Content Placeholder 2"/>
          <p:cNvSpPr>
            <a:spLocks noGrp="1"/>
          </p:cNvSpPr>
          <p:nvPr>
            <p:ph idx="1"/>
          </p:nvPr>
        </p:nvSpPr>
        <p:spPr/>
        <p:txBody>
          <a:bodyPr/>
          <a:lstStyle/>
          <a:p>
            <a:r>
              <a:rPr lang="en-US" dirty="0" smtClean="0"/>
              <a:t>Cores</a:t>
            </a:r>
          </a:p>
          <a:p>
            <a:pPr lvl="1"/>
            <a:r>
              <a:rPr lang="en-US" sz="2800" dirty="0" smtClean="0"/>
              <a:t>16 and 64 </a:t>
            </a:r>
            <a:r>
              <a:rPr lang="en-US" sz="2800" dirty="0" err="1" smtClean="0"/>
              <a:t>OoO</a:t>
            </a:r>
            <a:r>
              <a:rPr lang="en-US" sz="2800" dirty="0" smtClean="0"/>
              <a:t> CPU cores</a:t>
            </a:r>
          </a:p>
          <a:p>
            <a:pPr lvl="1"/>
            <a:r>
              <a:rPr lang="en-US" sz="2800" dirty="0" smtClean="0"/>
              <a:t>64 KB 4-way private L1</a:t>
            </a:r>
          </a:p>
          <a:p>
            <a:pPr lvl="1"/>
            <a:r>
              <a:rPr lang="en-US" sz="2800" dirty="0" smtClean="0"/>
              <a:t>Distributed L2</a:t>
            </a:r>
          </a:p>
          <a:p>
            <a:r>
              <a:rPr lang="en-US" dirty="0" smtClean="0"/>
              <a:t>Network</a:t>
            </a:r>
          </a:p>
          <a:p>
            <a:pPr lvl="1"/>
            <a:r>
              <a:rPr lang="en-US" sz="2800" dirty="0" smtClean="0"/>
              <a:t>1 flit local-to-global buffer</a:t>
            </a:r>
          </a:p>
          <a:p>
            <a:pPr lvl="1"/>
            <a:r>
              <a:rPr lang="en-US" sz="2800" dirty="0" smtClean="0"/>
              <a:t>4 flits global-to-local buffers</a:t>
            </a:r>
          </a:p>
          <a:p>
            <a:pPr lvl="1"/>
            <a:r>
              <a:rPr lang="en-US" sz="2800" dirty="0" smtClean="0"/>
              <a:t>2-cycle per hop latency for local routers</a:t>
            </a:r>
          </a:p>
          <a:p>
            <a:pPr lvl="1"/>
            <a:r>
              <a:rPr lang="en-US" sz="2800" dirty="0" smtClean="0"/>
              <a:t>3-cycle per hop latency for global routers</a:t>
            </a:r>
          </a:p>
          <a:p>
            <a:r>
              <a:rPr lang="en-US" dirty="0" smtClean="0"/>
              <a:t>60 workloads consisting of SPEC2006 apps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30</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9601200" cy="761999"/>
          </a:xfrm>
        </p:spPr>
        <p:txBody>
          <a:bodyPr/>
          <a:lstStyle/>
          <a:p>
            <a:r>
              <a:rPr lang="en-US" sz="4300" dirty="0" smtClean="0"/>
              <a:t>Comparison to Previous Designs</a:t>
            </a:r>
            <a:endParaRPr lang="en-US" sz="4300" dirty="0"/>
          </a:p>
        </p:txBody>
      </p:sp>
      <p:sp>
        <p:nvSpPr>
          <p:cNvPr id="3" name="Content Placeholder 2"/>
          <p:cNvSpPr>
            <a:spLocks noGrp="1"/>
          </p:cNvSpPr>
          <p:nvPr>
            <p:ph idx="1"/>
          </p:nvPr>
        </p:nvSpPr>
        <p:spPr/>
        <p:txBody>
          <a:bodyPr/>
          <a:lstStyle/>
          <a:p>
            <a:r>
              <a:rPr lang="en-US" dirty="0" smtClean="0"/>
              <a:t>Single ring design</a:t>
            </a:r>
          </a:p>
          <a:p>
            <a:pPr lvl="1"/>
            <a:r>
              <a:rPr lang="en-US" sz="2800" dirty="0" smtClean="0"/>
              <a:t>Kim and Kim, NoCArc’09</a:t>
            </a:r>
          </a:p>
          <a:p>
            <a:pPr lvl="1"/>
            <a:r>
              <a:rPr lang="en-US" sz="2800" dirty="0" smtClean="0"/>
              <a:t>64-bit links</a:t>
            </a:r>
          </a:p>
          <a:p>
            <a:pPr lvl="1"/>
            <a:r>
              <a:rPr lang="en-US" sz="2800" dirty="0" smtClean="0"/>
              <a:t>128-bit links</a:t>
            </a:r>
          </a:p>
          <a:p>
            <a:pPr lvl="1"/>
            <a:r>
              <a:rPr lang="en-US" sz="2800" dirty="0" smtClean="0"/>
              <a:t>256-bit links</a:t>
            </a:r>
          </a:p>
          <a:p>
            <a:r>
              <a:rPr lang="en-US" dirty="0" smtClean="0"/>
              <a:t>Buffered hierarchical ring design</a:t>
            </a:r>
          </a:p>
          <a:p>
            <a:pPr lvl="1"/>
            <a:r>
              <a:rPr lang="en-US" sz="2800" dirty="0" err="1" smtClean="0"/>
              <a:t>Ravindran</a:t>
            </a:r>
            <a:r>
              <a:rPr lang="en-US" sz="2800" dirty="0" smtClean="0"/>
              <a:t> and </a:t>
            </a:r>
            <a:r>
              <a:rPr lang="en-US" sz="2800" dirty="0" err="1" smtClean="0"/>
              <a:t>Stumm</a:t>
            </a:r>
            <a:r>
              <a:rPr lang="en-US" sz="2800" dirty="0" smtClean="0"/>
              <a:t>, HPCA’97</a:t>
            </a:r>
          </a:p>
          <a:p>
            <a:pPr lvl="1"/>
            <a:r>
              <a:rPr lang="en-US" sz="2800" dirty="0" smtClean="0"/>
              <a:t>Identical topology</a:t>
            </a:r>
          </a:p>
          <a:p>
            <a:pPr lvl="1"/>
            <a:r>
              <a:rPr lang="en-US" sz="2800" dirty="0" smtClean="0"/>
              <a:t>Identical bisection bandwidth</a:t>
            </a:r>
          </a:p>
          <a:p>
            <a:pPr lvl="1"/>
            <a:r>
              <a:rPr lang="en-US" sz="2800" dirty="0" smtClean="0"/>
              <a:t>4-flit buffers in both local and global routers</a:t>
            </a:r>
            <a:endParaRPr lang="en-US" sz="2800"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31</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System Performance</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32</a:t>
            </a:fld>
            <a:endParaRPr lang="en-US"/>
          </a:p>
        </p:txBody>
      </p:sp>
      <p:graphicFrame>
        <p:nvGraphicFramePr>
          <p:cNvPr id="6" name="Chart 5"/>
          <p:cNvGraphicFramePr/>
          <p:nvPr/>
        </p:nvGraphicFramePr>
        <p:xfrm>
          <a:off x="228600" y="1066800"/>
          <a:ext cx="8686800" cy="3657600"/>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5705406" y="1230868"/>
            <a:ext cx="641522" cy="369332"/>
          </a:xfrm>
          <a:prstGeom prst="rect">
            <a:avLst/>
          </a:prstGeom>
          <a:noFill/>
        </p:spPr>
        <p:txBody>
          <a:bodyPr wrap="none" rtlCol="0">
            <a:spAutoFit/>
          </a:bodyPr>
          <a:lstStyle/>
          <a:p>
            <a:r>
              <a:rPr lang="en-US" dirty="0" smtClean="0"/>
              <a:t>2.9%</a:t>
            </a:r>
            <a:endParaRPr lang="en-US" dirty="0"/>
          </a:p>
        </p:txBody>
      </p:sp>
      <p:sp>
        <p:nvSpPr>
          <p:cNvPr id="8" name="TextBox 7"/>
          <p:cNvSpPr txBox="1"/>
          <p:nvPr/>
        </p:nvSpPr>
        <p:spPr>
          <a:xfrm>
            <a:off x="3429000" y="1219200"/>
            <a:ext cx="641522" cy="369332"/>
          </a:xfrm>
          <a:prstGeom prst="rect">
            <a:avLst/>
          </a:prstGeom>
          <a:noFill/>
        </p:spPr>
        <p:txBody>
          <a:bodyPr wrap="none" rtlCol="0">
            <a:spAutoFit/>
          </a:bodyPr>
          <a:lstStyle/>
          <a:p>
            <a:r>
              <a:rPr lang="en-US" dirty="0" smtClean="0"/>
              <a:t>1.9%</a:t>
            </a:r>
            <a:endParaRPr lang="en-US" dirty="0"/>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11" name="TextBox 10"/>
          <p:cNvSpPr txBox="1"/>
          <p:nvPr/>
        </p:nvSpPr>
        <p:spPr>
          <a:xfrm>
            <a:off x="228600" y="4572000"/>
            <a:ext cx="8610600" cy="1815882"/>
          </a:xfrm>
          <a:prstGeom prst="rect">
            <a:avLst/>
          </a:prstGeom>
          <a:solidFill>
            <a:schemeClr val="accent1"/>
          </a:solidFill>
          <a:ln w="38100">
            <a:solidFill>
              <a:schemeClr val="tx1"/>
            </a:solidFill>
          </a:ln>
        </p:spPr>
        <p:txBody>
          <a:bodyPr wrap="square" rtlCol="0">
            <a:spAutoFit/>
          </a:bodyPr>
          <a:lstStyle/>
          <a:p>
            <a:pPr marL="514350" indent="-514350">
              <a:buFontTx/>
              <a:buAutoNum type="arabicParenR"/>
            </a:pPr>
            <a:r>
              <a:rPr lang="en-US" sz="2800" b="1" dirty="0" smtClean="0">
                <a:latin typeface="+mj-lt"/>
              </a:rPr>
              <a:t>Hierarchical designs provide better performance than a single ring on a larger network</a:t>
            </a:r>
          </a:p>
          <a:p>
            <a:pPr marL="514350" indent="-514350">
              <a:buAutoNum type="arabicParenR"/>
            </a:pPr>
            <a:r>
              <a:rPr lang="en-US" sz="2800" b="1" dirty="0" err="1" smtClean="0">
                <a:latin typeface="+mj-lt"/>
              </a:rPr>
              <a:t>HiRD</a:t>
            </a:r>
            <a:r>
              <a:rPr lang="en-US" sz="2800" b="1" dirty="0" smtClean="0">
                <a:latin typeface="+mj-lt"/>
              </a:rPr>
              <a:t> performs better compared to buffered hierarchical rings due to lower latency in local routers and throttling</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7" grpId="0"/>
      <p:bldP spid="8" grpId="0"/>
      <p:bldP spid="11" grpId="0" animBg="1"/>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Network Power</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33</a:t>
            </a:fld>
            <a:endParaRPr lang="en-US"/>
          </a:p>
        </p:txBody>
      </p:sp>
      <p:graphicFrame>
        <p:nvGraphicFramePr>
          <p:cNvPr id="5" name="Chart 4"/>
          <p:cNvGraphicFramePr/>
          <p:nvPr/>
        </p:nvGraphicFramePr>
        <p:xfrm>
          <a:off x="152400" y="1143000"/>
          <a:ext cx="8763000" cy="3581400"/>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664586" y="1688068"/>
            <a:ext cx="583814" cy="369332"/>
          </a:xfrm>
          <a:prstGeom prst="rect">
            <a:avLst/>
          </a:prstGeom>
          <a:noFill/>
        </p:spPr>
        <p:txBody>
          <a:bodyPr wrap="none" rtlCol="0">
            <a:spAutoFit/>
          </a:bodyPr>
          <a:lstStyle/>
          <a:p>
            <a:r>
              <a:rPr lang="en-US" dirty="0" smtClean="0"/>
              <a:t>15%</a:t>
            </a:r>
            <a:endParaRPr lang="en-US" dirty="0"/>
          </a:p>
        </p:txBody>
      </p:sp>
      <p:sp>
        <p:nvSpPr>
          <p:cNvPr id="8" name="TextBox 7"/>
          <p:cNvSpPr txBox="1"/>
          <p:nvPr/>
        </p:nvSpPr>
        <p:spPr>
          <a:xfrm>
            <a:off x="3432459" y="1688068"/>
            <a:ext cx="758541" cy="369332"/>
          </a:xfrm>
          <a:prstGeom prst="rect">
            <a:avLst/>
          </a:prstGeom>
          <a:noFill/>
        </p:spPr>
        <p:txBody>
          <a:bodyPr wrap="none" rtlCol="0">
            <a:spAutoFit/>
          </a:bodyPr>
          <a:lstStyle/>
          <a:p>
            <a:r>
              <a:rPr lang="en-US" dirty="0" smtClean="0"/>
              <a:t>46.6%</a:t>
            </a:r>
            <a:endParaRPr lang="en-US" dirty="0"/>
          </a:p>
        </p:txBody>
      </p:sp>
      <p:cxnSp>
        <p:nvCxnSpPr>
          <p:cNvPr id="10" name="Straight Arrow Connector 9"/>
          <p:cNvCxnSpPr/>
          <p:nvPr/>
        </p:nvCxnSpPr>
        <p:spPr>
          <a:xfrm flipH="1">
            <a:off x="3657600" y="2057400"/>
            <a:ext cx="3459" cy="6858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893186" y="2057400"/>
            <a:ext cx="0" cy="228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3" name="Picture 12"/>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15" name="TextBox 14"/>
          <p:cNvSpPr txBox="1"/>
          <p:nvPr/>
        </p:nvSpPr>
        <p:spPr>
          <a:xfrm>
            <a:off x="228600" y="4584918"/>
            <a:ext cx="8552149" cy="1815882"/>
          </a:xfrm>
          <a:prstGeom prst="rect">
            <a:avLst/>
          </a:prstGeom>
          <a:solidFill>
            <a:schemeClr val="accent1"/>
          </a:solidFill>
          <a:ln w="38100">
            <a:solidFill>
              <a:schemeClr val="tx1"/>
            </a:solidFill>
          </a:ln>
        </p:spPr>
        <p:txBody>
          <a:bodyPr wrap="square" rtlCol="0">
            <a:spAutoFit/>
          </a:bodyPr>
          <a:lstStyle/>
          <a:p>
            <a:pPr marL="514350" indent="-514350">
              <a:buAutoNum type="arabicParenR"/>
            </a:pPr>
            <a:r>
              <a:rPr lang="en-US" sz="2800" b="1" dirty="0" smtClean="0">
                <a:latin typeface="+mj-lt"/>
                <a:sym typeface="Wingdings" pitchFamily="2" charset="2"/>
              </a:rPr>
              <a:t>Hierarchical designs consume much less power than the highest-performance single ring</a:t>
            </a:r>
          </a:p>
          <a:p>
            <a:pPr marL="514350" indent="-514350"/>
            <a:r>
              <a:rPr lang="en-US" sz="2800" b="1" dirty="0" smtClean="0">
                <a:latin typeface="+mj-lt"/>
                <a:sym typeface="Wingdings" pitchFamily="2" charset="2"/>
              </a:rPr>
              <a:t>2)   Routers and flow control in </a:t>
            </a:r>
            <a:r>
              <a:rPr lang="en-US" sz="2800" b="1" dirty="0" err="1" smtClean="0">
                <a:latin typeface="+mj-lt"/>
                <a:sym typeface="Wingdings" pitchFamily="2" charset="2"/>
              </a:rPr>
              <a:t>HiRD</a:t>
            </a:r>
            <a:r>
              <a:rPr lang="en-US" sz="2800" b="1" dirty="0" smtClean="0">
                <a:latin typeface="+mj-lt"/>
                <a:sym typeface="Wingdings" pitchFamily="2" charset="2"/>
              </a:rPr>
              <a:t> are simpler than</a:t>
            </a:r>
          </a:p>
          <a:p>
            <a:pPr marL="514350" indent="-514350"/>
            <a:r>
              <a:rPr lang="en-US" sz="2800" b="1" dirty="0" smtClean="0">
                <a:latin typeface="+mj-lt"/>
                <a:sym typeface="Wingdings" pitchFamily="2" charset="2"/>
              </a:rPr>
              <a:t>	routers in buffered hierarchical rings</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6"/>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6" grpId="0"/>
      <p:bldP spid="8" grpId="0"/>
      <p:bldP spid="15"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Router Area and Critical Path</a:t>
            </a:r>
            <a:endParaRPr lang="en-US" dirty="0"/>
          </a:p>
        </p:txBody>
      </p:sp>
      <p:sp>
        <p:nvSpPr>
          <p:cNvPr id="3" name="Content Placeholder 2"/>
          <p:cNvSpPr>
            <a:spLocks noGrp="1"/>
          </p:cNvSpPr>
          <p:nvPr>
            <p:ph idx="1"/>
          </p:nvPr>
        </p:nvSpPr>
        <p:spPr/>
        <p:txBody>
          <a:bodyPr/>
          <a:lstStyle/>
          <a:p>
            <a:r>
              <a:rPr lang="en-US" dirty="0" smtClean="0"/>
              <a:t>16-node network with 8 bridge routers</a:t>
            </a:r>
          </a:p>
          <a:p>
            <a:r>
              <a:rPr lang="en-US" dirty="0" err="1" smtClean="0"/>
              <a:t>Verilog</a:t>
            </a:r>
            <a:r>
              <a:rPr lang="en-US" dirty="0" smtClean="0"/>
              <a:t> RTL design using 45nm Technology </a:t>
            </a:r>
          </a:p>
          <a:p>
            <a:endParaRPr lang="en-US" dirty="0" smtClean="0"/>
          </a:p>
          <a:p>
            <a:r>
              <a:rPr lang="en-US" dirty="0" err="1" smtClean="0"/>
              <a:t>HiRD</a:t>
            </a:r>
            <a:r>
              <a:rPr lang="en-US" dirty="0" smtClean="0"/>
              <a:t> </a:t>
            </a:r>
            <a:r>
              <a:rPr lang="en-US" b="1" dirty="0" smtClean="0">
                <a:solidFill>
                  <a:srgbClr val="0066FF"/>
                </a:solidFill>
              </a:rPr>
              <a:t>reduces </a:t>
            </a:r>
            <a:r>
              <a:rPr lang="en-US" b="1" dirty="0" err="1" smtClean="0">
                <a:solidFill>
                  <a:srgbClr val="0066FF"/>
                </a:solidFill>
              </a:rPr>
              <a:t>NoC</a:t>
            </a:r>
            <a:r>
              <a:rPr lang="en-US" b="1" dirty="0" smtClean="0">
                <a:solidFill>
                  <a:srgbClr val="0066FF"/>
                </a:solidFill>
              </a:rPr>
              <a:t> area by 50.3% </a:t>
            </a:r>
            <a:r>
              <a:rPr lang="en-US" dirty="0" smtClean="0"/>
              <a:t>compared to a buffered hierarchical ring design</a:t>
            </a:r>
          </a:p>
          <a:p>
            <a:r>
              <a:rPr lang="en-US" dirty="0" err="1" smtClean="0"/>
              <a:t>HiRD</a:t>
            </a:r>
            <a:r>
              <a:rPr lang="en-US" dirty="0" smtClean="0"/>
              <a:t> </a:t>
            </a:r>
            <a:r>
              <a:rPr lang="en-US" b="1" dirty="0" smtClean="0">
                <a:solidFill>
                  <a:srgbClr val="0066FF"/>
                </a:solidFill>
              </a:rPr>
              <a:t>reduces local router critical path by 29.9% </a:t>
            </a:r>
            <a:r>
              <a:rPr lang="en-US" dirty="0" smtClean="0"/>
              <a:t>compared to a buffered hierarchical ring design</a:t>
            </a:r>
          </a:p>
        </p:txBody>
      </p:sp>
      <p:sp>
        <p:nvSpPr>
          <p:cNvPr id="4" name="Slide Number Placeholder 3"/>
          <p:cNvSpPr>
            <a:spLocks noGrp="1"/>
          </p:cNvSpPr>
          <p:nvPr>
            <p:ph type="sldNum" sz="quarter" idx="12"/>
          </p:nvPr>
        </p:nvSpPr>
        <p:spPr/>
        <p:txBody>
          <a:bodyPr/>
          <a:lstStyle/>
          <a:p>
            <a:fld id="{D4D2B188-1D62-4FCA-8363-938AD4629BBB}" type="slidenum">
              <a:rPr lang="en-US" smtClean="0"/>
              <a:pPr/>
              <a:t>34</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Additional Results</a:t>
            </a:r>
            <a:endParaRPr lang="en-US" dirty="0"/>
          </a:p>
        </p:txBody>
      </p:sp>
      <p:sp>
        <p:nvSpPr>
          <p:cNvPr id="3" name="Content Placeholder 2"/>
          <p:cNvSpPr>
            <a:spLocks noGrp="1"/>
          </p:cNvSpPr>
          <p:nvPr>
            <p:ph idx="1"/>
          </p:nvPr>
        </p:nvSpPr>
        <p:spPr/>
        <p:txBody>
          <a:bodyPr/>
          <a:lstStyle/>
          <a:p>
            <a:r>
              <a:rPr lang="en-US" dirty="0" smtClean="0"/>
              <a:t>Detailed power breakdown</a:t>
            </a:r>
          </a:p>
          <a:p>
            <a:r>
              <a:rPr lang="en-US" dirty="0" smtClean="0"/>
              <a:t>Synthetic evaluations</a:t>
            </a:r>
          </a:p>
          <a:p>
            <a:r>
              <a:rPr lang="en-US" dirty="0" smtClean="0"/>
              <a:t>Energy efficiency results</a:t>
            </a:r>
          </a:p>
          <a:p>
            <a:r>
              <a:rPr lang="en-US" dirty="0" smtClean="0"/>
              <a:t>Worst case analysis</a:t>
            </a:r>
          </a:p>
          <a:p>
            <a:r>
              <a:rPr lang="en-US" dirty="0" err="1" smtClean="0"/>
              <a:t>Techical</a:t>
            </a:r>
            <a:r>
              <a:rPr lang="en-US" dirty="0" smtClean="0"/>
              <a:t> Report:</a:t>
            </a:r>
          </a:p>
          <a:p>
            <a:pPr lvl="1"/>
            <a:r>
              <a:rPr lang="en-US" sz="3000" dirty="0" smtClean="0"/>
              <a:t>Multithreaded evaluation</a:t>
            </a:r>
          </a:p>
          <a:p>
            <a:pPr lvl="1"/>
            <a:r>
              <a:rPr lang="en-US" sz="3000" dirty="0" smtClean="0"/>
              <a:t>Average, 90</a:t>
            </a:r>
            <a:r>
              <a:rPr lang="en-US" sz="3000" baseline="30000" dirty="0" smtClean="0"/>
              <a:t>th</a:t>
            </a:r>
            <a:r>
              <a:rPr lang="en-US" sz="3000" dirty="0" smtClean="0"/>
              <a:t> percentile and max latency</a:t>
            </a:r>
          </a:p>
          <a:p>
            <a:pPr lvl="1"/>
            <a:r>
              <a:rPr lang="en-US" sz="3000" dirty="0" smtClean="0"/>
              <a:t>Comparison against other topologies</a:t>
            </a:r>
          </a:p>
          <a:p>
            <a:pPr lvl="1"/>
            <a:r>
              <a:rPr lang="en-US" sz="3000" dirty="0" smtClean="0"/>
              <a:t>Sensitivity analysis on different link bandwidths and number of buffers</a:t>
            </a:r>
          </a:p>
        </p:txBody>
      </p:sp>
      <p:sp>
        <p:nvSpPr>
          <p:cNvPr id="4" name="Slide Number Placeholder 3"/>
          <p:cNvSpPr>
            <a:spLocks noGrp="1"/>
          </p:cNvSpPr>
          <p:nvPr>
            <p:ph type="sldNum" sz="quarter" idx="12"/>
          </p:nvPr>
        </p:nvSpPr>
        <p:spPr/>
        <p:txBody>
          <a:bodyPr/>
          <a:lstStyle/>
          <a:p>
            <a:fld id="{D4D2B188-1D62-4FCA-8363-938AD4629BBB}" type="slidenum">
              <a:rPr lang="en-US" smtClean="0"/>
              <a:pPr/>
              <a:t>35</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Outline</a:t>
            </a:r>
            <a:endParaRPr lang="en-US" dirty="0"/>
          </a:p>
        </p:txBody>
      </p:sp>
      <p:sp>
        <p:nvSpPr>
          <p:cNvPr id="3" name="Content Placeholder 2"/>
          <p:cNvSpPr>
            <a:spLocks noGrp="1"/>
          </p:cNvSpPr>
          <p:nvPr>
            <p:ph idx="1"/>
          </p:nvPr>
        </p:nvSpPr>
        <p:spPr/>
        <p:txBody>
          <a:bodyPr/>
          <a:lstStyle/>
          <a:p>
            <a:r>
              <a:rPr lang="en-US" dirty="0" smtClean="0"/>
              <a:t>Background and Motivation</a:t>
            </a:r>
          </a:p>
          <a:p>
            <a:r>
              <a:rPr lang="en-US" dirty="0" smtClean="0"/>
              <a:t>Key Idea: Deflection Routing</a:t>
            </a:r>
          </a:p>
          <a:p>
            <a:r>
              <a:rPr lang="en-US" dirty="0" smtClean="0"/>
              <a:t>End-to-end Delivery Guarantees</a:t>
            </a:r>
          </a:p>
          <a:p>
            <a:r>
              <a:rPr lang="en-US" dirty="0" smtClean="0"/>
              <a:t>Our Solution: </a:t>
            </a:r>
            <a:r>
              <a:rPr lang="en-US" dirty="0" err="1" smtClean="0"/>
              <a:t>HiRD</a:t>
            </a:r>
            <a:endParaRPr lang="en-US" dirty="0" smtClean="0"/>
          </a:p>
          <a:p>
            <a:r>
              <a:rPr lang="en-US" dirty="0" smtClean="0"/>
              <a:t>Results</a:t>
            </a:r>
          </a:p>
          <a:p>
            <a:r>
              <a:rPr lang="en-US" b="1" dirty="0" smtClean="0"/>
              <a:t>Conclusion</a:t>
            </a:r>
            <a:endParaRPr lang="en-US" b="1"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36</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a:xfrm>
            <a:off x="381000" y="1066800"/>
            <a:ext cx="8305800" cy="5638800"/>
          </a:xfrm>
        </p:spPr>
        <p:txBody>
          <a:bodyPr/>
          <a:lstStyle/>
          <a:p>
            <a:r>
              <a:rPr lang="en-US" sz="3000" b="1" dirty="0" smtClean="0">
                <a:solidFill>
                  <a:srgbClr val="FF0000"/>
                </a:solidFill>
              </a:rPr>
              <a:t>Rings do not scale </a:t>
            </a:r>
            <a:r>
              <a:rPr lang="en-US" sz="3000" dirty="0" smtClean="0"/>
              <a:t>well as core count increases</a:t>
            </a:r>
          </a:p>
          <a:p>
            <a:r>
              <a:rPr lang="en-US" sz="3000" dirty="0" smtClean="0"/>
              <a:t>Traditional hierarchical ring designs </a:t>
            </a:r>
            <a:r>
              <a:rPr lang="en-US" sz="3000" b="1" dirty="0" smtClean="0">
                <a:solidFill>
                  <a:srgbClr val="FF0000"/>
                </a:solidFill>
              </a:rPr>
              <a:t>are complex and energy inefficient</a:t>
            </a:r>
          </a:p>
          <a:p>
            <a:pPr lvl="1"/>
            <a:r>
              <a:rPr lang="en-US" sz="2600" dirty="0" smtClean="0"/>
              <a:t>Complicated buffering and flow control</a:t>
            </a:r>
          </a:p>
          <a:p>
            <a:r>
              <a:rPr lang="en-US" sz="3000" b="1" dirty="0" smtClean="0"/>
              <a:t>Solution:</a:t>
            </a:r>
            <a:r>
              <a:rPr lang="en-US" sz="3000" dirty="0" smtClean="0"/>
              <a:t> Hierarchical Rings with Deflection (</a:t>
            </a:r>
            <a:r>
              <a:rPr lang="en-US" sz="3000" dirty="0" err="1" smtClean="0"/>
              <a:t>HiRD</a:t>
            </a:r>
            <a:r>
              <a:rPr lang="en-US" sz="3000" dirty="0" smtClean="0"/>
              <a:t>)</a:t>
            </a:r>
          </a:p>
          <a:p>
            <a:pPr lvl="1"/>
            <a:r>
              <a:rPr lang="en-US" sz="2600" dirty="0" smtClean="0"/>
              <a:t>Guarantees </a:t>
            </a:r>
            <a:r>
              <a:rPr lang="en-US" sz="2600" b="1" dirty="0" err="1" smtClean="0">
                <a:solidFill>
                  <a:srgbClr val="0066FF"/>
                </a:solidFill>
              </a:rPr>
              <a:t>livelock</a:t>
            </a:r>
            <a:r>
              <a:rPr lang="en-US" sz="2600" b="1" dirty="0" smtClean="0">
                <a:solidFill>
                  <a:srgbClr val="0066FF"/>
                </a:solidFill>
              </a:rPr>
              <a:t> freedom and delivery</a:t>
            </a:r>
          </a:p>
          <a:p>
            <a:pPr lvl="1"/>
            <a:r>
              <a:rPr lang="en-US" sz="2600" b="1" dirty="0" smtClean="0">
                <a:solidFill>
                  <a:srgbClr val="0066FF"/>
                </a:solidFill>
              </a:rPr>
              <a:t>Eliminates all buffers </a:t>
            </a:r>
            <a:r>
              <a:rPr lang="en-US" sz="2600" dirty="0" smtClean="0"/>
              <a:t>at local routers and most buffers at bridge routers</a:t>
            </a:r>
          </a:p>
          <a:p>
            <a:r>
              <a:rPr lang="en-US" sz="3000" dirty="0" err="1" smtClean="0"/>
              <a:t>HiRD</a:t>
            </a:r>
            <a:r>
              <a:rPr lang="en-US" sz="3000" dirty="0" smtClean="0"/>
              <a:t> provides higher</a:t>
            </a:r>
            <a:r>
              <a:rPr lang="en-US" sz="3000" b="1" dirty="0" smtClean="0">
                <a:solidFill>
                  <a:srgbClr val="0066FF"/>
                </a:solidFill>
              </a:rPr>
              <a:t> performance and </a:t>
            </a:r>
          </a:p>
          <a:p>
            <a:pPr>
              <a:buNone/>
            </a:pPr>
            <a:r>
              <a:rPr lang="en-US" sz="3000" b="1" dirty="0" smtClean="0">
                <a:solidFill>
                  <a:srgbClr val="0066FF"/>
                </a:solidFill>
              </a:rPr>
              <a:t>	energy-efficiency than hierarchical rings</a:t>
            </a:r>
          </a:p>
          <a:p>
            <a:r>
              <a:rPr lang="en-US" sz="3000" dirty="0" err="1" smtClean="0"/>
              <a:t>HiRD</a:t>
            </a:r>
            <a:r>
              <a:rPr lang="en-US" sz="3000" dirty="0" smtClean="0"/>
              <a:t> is </a:t>
            </a:r>
            <a:r>
              <a:rPr lang="en-US" sz="3000" b="1" dirty="0" smtClean="0">
                <a:solidFill>
                  <a:srgbClr val="0066FF"/>
                </a:solidFill>
              </a:rPr>
              <a:t>simpler than hierarchical rings</a:t>
            </a:r>
          </a:p>
          <a:p>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37</a:t>
            </a:fld>
            <a:endParaRPr lang="en-US"/>
          </a:p>
        </p:txBody>
      </p:sp>
      <p:pic>
        <p:nvPicPr>
          <p:cNvPr id="5" name="Pictur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304800"/>
            <a:ext cx="9677400" cy="2057400"/>
          </a:xfrm>
          <a:noFill/>
        </p:spPr>
        <p:txBody>
          <a:bodyPr anchor="ctr">
            <a:noAutofit/>
          </a:bodyPr>
          <a:lstStyle/>
          <a:p>
            <a:r>
              <a:rPr lang="en-US" sz="4200" dirty="0" smtClean="0"/>
              <a:t>Design and Evaluation of</a:t>
            </a:r>
            <a:br>
              <a:rPr lang="en-US" sz="4200" dirty="0" smtClean="0"/>
            </a:br>
            <a:r>
              <a:rPr lang="en-US" sz="4200" dirty="0" smtClean="0"/>
              <a:t>Hierarchical Rings with Deflection Routing</a:t>
            </a:r>
            <a:endParaRPr lang="en-US" sz="4200" b="1" dirty="0">
              <a:solidFill>
                <a:schemeClr val="tx1">
                  <a:lumMod val="85000"/>
                  <a:lumOff val="15000"/>
                </a:schemeClr>
              </a:solidFill>
            </a:endParaRPr>
          </a:p>
        </p:txBody>
      </p:sp>
      <p:sp>
        <p:nvSpPr>
          <p:cNvPr id="3" name="Subtitle 2"/>
          <p:cNvSpPr>
            <a:spLocks noGrp="1"/>
          </p:cNvSpPr>
          <p:nvPr>
            <p:ph type="subTitle" idx="1"/>
          </p:nvPr>
        </p:nvSpPr>
        <p:spPr>
          <a:xfrm>
            <a:off x="0" y="2362200"/>
            <a:ext cx="9144000" cy="2438400"/>
          </a:xfrm>
        </p:spPr>
        <p:txBody>
          <a:bodyPr anchor="ctr">
            <a:noAutofit/>
          </a:bodyPr>
          <a:lstStyle/>
          <a:p>
            <a:pPr fontAlgn="base"/>
            <a:r>
              <a:rPr lang="en-US" sz="2600" b="1" dirty="0" err="1" smtClean="0"/>
              <a:t>Rachata</a:t>
            </a:r>
            <a:r>
              <a:rPr lang="en-US" sz="2600" b="1" dirty="0" smtClean="0"/>
              <a:t> </a:t>
            </a:r>
            <a:r>
              <a:rPr lang="en-US" sz="2600" b="1" dirty="0" err="1" smtClean="0"/>
              <a:t>Ausavarungnirun</a:t>
            </a:r>
            <a:r>
              <a:rPr lang="en-US" sz="2600" dirty="0" smtClean="0"/>
              <a:t>, Chris </a:t>
            </a:r>
            <a:r>
              <a:rPr lang="en-US" sz="2600" dirty="0" err="1" smtClean="0"/>
              <a:t>Fallin</a:t>
            </a:r>
            <a:r>
              <a:rPr lang="en-US" sz="2600" dirty="0" smtClean="0"/>
              <a:t>, </a:t>
            </a:r>
            <a:r>
              <a:rPr lang="en-US" sz="2600" dirty="0" err="1" smtClean="0"/>
              <a:t>Xiangyao</a:t>
            </a:r>
            <a:r>
              <a:rPr lang="en-US" sz="2600" dirty="0" smtClean="0"/>
              <a:t> Yu, ​</a:t>
            </a:r>
          </a:p>
          <a:p>
            <a:pPr fontAlgn="base"/>
            <a:r>
              <a:rPr lang="en-US" sz="2600" dirty="0" smtClean="0"/>
              <a:t>Kevin Chang, Greg </a:t>
            </a:r>
            <a:r>
              <a:rPr lang="en-US" sz="2600" dirty="0" err="1" smtClean="0"/>
              <a:t>Nazario</a:t>
            </a:r>
            <a:r>
              <a:rPr lang="en-US" sz="2600" dirty="0" smtClean="0"/>
              <a:t>, </a:t>
            </a:r>
            <a:r>
              <a:rPr lang="en-US" sz="2600" dirty="0" err="1" smtClean="0"/>
              <a:t>Reetuparna</a:t>
            </a:r>
            <a:r>
              <a:rPr lang="en-US" sz="2600" dirty="0" smtClean="0"/>
              <a:t> Das, </a:t>
            </a:r>
          </a:p>
          <a:p>
            <a:pPr fontAlgn="base"/>
            <a:r>
              <a:rPr lang="en-US" sz="2600" dirty="0" smtClean="0"/>
              <a:t>Gabriel H. </a:t>
            </a:r>
            <a:r>
              <a:rPr lang="en-US" sz="2600" dirty="0" err="1" smtClean="0"/>
              <a:t>Loh</a:t>
            </a:r>
            <a:r>
              <a:rPr lang="en-US" sz="2600" dirty="0" smtClean="0"/>
              <a:t>, ​</a:t>
            </a:r>
            <a:r>
              <a:rPr lang="en-US" sz="2600" dirty="0" err="1" smtClean="0"/>
              <a:t>Onur</a:t>
            </a:r>
            <a:r>
              <a:rPr lang="en-US" sz="2600" dirty="0" smtClean="0"/>
              <a:t> </a:t>
            </a:r>
            <a:r>
              <a:rPr lang="en-US" sz="2600" dirty="0" err="1" smtClean="0"/>
              <a:t>Mutlu</a:t>
            </a:r>
            <a:r>
              <a:rPr lang="en-US" sz="3000" dirty="0" smtClean="0"/>
              <a:t>​</a:t>
            </a:r>
          </a:p>
          <a:p>
            <a:pPr fontAlgn="base"/>
            <a:r>
              <a:rPr lang="en-US" sz="3000" dirty="0" smtClean="0"/>
              <a:t>​</a:t>
            </a:r>
          </a:p>
        </p:txBody>
      </p:sp>
      <p:pic>
        <p:nvPicPr>
          <p:cNvPr id="10" name="Picture 9"/>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14400" y="5010982"/>
            <a:ext cx="3200400" cy="485053"/>
          </a:xfrm>
          <a:prstGeom prst="rect">
            <a:avLst/>
          </a:prstGeom>
        </p:spPr>
      </p:pic>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5715000" y="4953000"/>
            <a:ext cx="1828800" cy="529145"/>
          </a:xfrm>
          <a:prstGeom prst="rect">
            <a:avLst/>
          </a:prstGeom>
        </p:spPr>
      </p:pic>
      <p:pic>
        <p:nvPicPr>
          <p:cNvPr id="79874" name="Picture 2" descr="Michigan Logo 2"/>
          <p:cNvPicPr>
            <a:picLocks noChangeAspect="1" noChangeArrowheads="1"/>
          </p:cNvPicPr>
          <p:nvPr/>
        </p:nvPicPr>
        <p:blipFill>
          <a:blip r:embed="rId5" cstate="print"/>
          <a:srcRect/>
          <a:stretch>
            <a:fillRect/>
          </a:stretch>
        </p:blipFill>
        <p:spPr bwMode="auto">
          <a:xfrm>
            <a:off x="6019800" y="5562600"/>
            <a:ext cx="1219200" cy="914400"/>
          </a:xfrm>
          <a:prstGeom prst="rect">
            <a:avLst/>
          </a:prstGeom>
          <a:noFill/>
        </p:spPr>
      </p:pic>
      <p:pic>
        <p:nvPicPr>
          <p:cNvPr id="79876" name="Picture 4" descr="AMD Logo"/>
          <p:cNvPicPr>
            <a:picLocks noChangeAspect="1" noChangeArrowheads="1"/>
          </p:cNvPicPr>
          <p:nvPr/>
        </p:nvPicPr>
        <p:blipFill>
          <a:blip r:embed="rId6" cstate="print"/>
          <a:srcRect/>
          <a:stretch>
            <a:fillRect/>
          </a:stretch>
        </p:blipFill>
        <p:spPr bwMode="auto">
          <a:xfrm>
            <a:off x="1447800" y="5791200"/>
            <a:ext cx="2133600" cy="443790"/>
          </a:xfrm>
          <a:prstGeom prst="rect">
            <a:avLst/>
          </a:prstGeom>
          <a:noFill/>
        </p:spPr>
      </p:pic>
    </p:spTree>
    <p:extLst>
      <p:ext uri="{BB962C8B-B14F-4D97-AF65-F5344CB8AC3E}">
        <p14:creationId xmlns:p14="http://schemas.microsoft.com/office/powerpoint/2010/main" val="277937851"/>
      </p:ext>
    </p:extLst>
  </p:cSld>
  <p:clrMapOvr>
    <a:masterClrMapping/>
  </p:clrMapOvr>
  <p:timing>
    <p:tnLst>
      <p:par>
        <p:cTn xmlns:p14="http://schemas.microsoft.com/office/powerpoint/2010/mai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Backup Slides</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39</a:t>
            </a:fld>
            <a:endParaRPr lang="en-US"/>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Scaling Problems in a Ring </a:t>
            </a:r>
            <a:r>
              <a:rPr lang="en-US" dirty="0" err="1" smtClean="0"/>
              <a:t>NoC</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pPr>
              <a:buNone/>
            </a:pPr>
            <a:endParaRPr lang="en-US" dirty="0" smtClean="0"/>
          </a:p>
          <a:p>
            <a:pPr>
              <a:buNone/>
            </a:pPr>
            <a:endParaRPr lang="en-US" sz="1800" dirty="0" smtClean="0"/>
          </a:p>
          <a:p>
            <a:r>
              <a:rPr lang="en-US" dirty="0" smtClean="0"/>
              <a:t>As the number of cores grows:</a:t>
            </a:r>
          </a:p>
          <a:p>
            <a:pPr lvl="1"/>
            <a:r>
              <a:rPr lang="en-US" dirty="0" smtClean="0"/>
              <a:t>Lower performance</a:t>
            </a:r>
          </a:p>
          <a:p>
            <a:pPr lvl="1"/>
            <a:r>
              <a:rPr lang="en-US" dirty="0" smtClean="0"/>
              <a:t>More power</a:t>
            </a:r>
          </a:p>
        </p:txBody>
      </p:sp>
      <p:sp>
        <p:nvSpPr>
          <p:cNvPr id="4" name="Slide Number Placeholder 3"/>
          <p:cNvSpPr>
            <a:spLocks noGrp="1"/>
          </p:cNvSpPr>
          <p:nvPr>
            <p:ph type="sldNum" sz="quarter" idx="12"/>
          </p:nvPr>
        </p:nvSpPr>
        <p:spPr/>
        <p:txBody>
          <a:bodyPr/>
          <a:lstStyle/>
          <a:p>
            <a:fld id="{D4D2B188-1D62-4FCA-8363-938AD4629BBB}" type="slidenum">
              <a:rPr lang="en-US" smtClean="0"/>
              <a:pPr/>
              <a:t>4</a:t>
            </a:fld>
            <a:endParaRPr lang="en-US"/>
          </a:p>
        </p:txBody>
      </p:sp>
      <p:sp>
        <p:nvSpPr>
          <p:cNvPr id="43" name="Right Arrow 42"/>
          <p:cNvSpPr/>
          <p:nvPr/>
        </p:nvSpPr>
        <p:spPr>
          <a:xfrm>
            <a:off x="3200400" y="2362200"/>
            <a:ext cx="1066800" cy="533400"/>
          </a:xfrm>
          <a:prstGeom prst="rightArrow">
            <a:avLst/>
          </a:prstGeom>
          <a:solidFill>
            <a:schemeClr val="bg2">
              <a:lumMod val="75000"/>
            </a:scheme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Oval 46"/>
          <p:cNvSpPr/>
          <p:nvPr/>
        </p:nvSpPr>
        <p:spPr>
          <a:xfrm>
            <a:off x="4953000" y="1295400"/>
            <a:ext cx="2819400" cy="28194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4800600" y="2514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620000" y="25146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6172200" y="11430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Rectangle 60"/>
          <p:cNvSpPr/>
          <p:nvPr/>
        </p:nvSpPr>
        <p:spPr>
          <a:xfrm>
            <a:off x="6248400" y="3962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Rectangle 61"/>
          <p:cNvSpPr/>
          <p:nvPr/>
        </p:nvSpPr>
        <p:spPr>
          <a:xfrm>
            <a:off x="5181600" y="1600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7239000" y="1600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5181600" y="3581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72390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1219200" y="19812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2209800" y="2057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1143000" y="2057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2209800" y="2819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1143000" y="28194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6" name="Picture 2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1"/>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0"/>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43"/>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60"/>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6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5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65"/>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61"/>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6" end="6"/>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3" grpId="0" animBg="1"/>
      <p:bldP spid="47" grpId="0" animBg="1"/>
      <p:bldP spid="58" grpId="0" animBg="1"/>
      <p:bldP spid="59" grpId="0" animBg="1"/>
      <p:bldP spid="60" grpId="0" animBg="1"/>
      <p:bldP spid="61" grpId="0" animBg="1"/>
      <p:bldP spid="62" grpId="0" animBg="1"/>
      <p:bldP spid="63" grpId="0" animBg="1"/>
      <p:bldP spid="64" grpId="0" animBg="1"/>
      <p:bldP spid="65" grpId="0" animBg="1"/>
      <p:bldP spid="20" grpId="0" animBg="1"/>
      <p:bldP spid="21" grpId="0" animBg="1"/>
      <p:bldP spid="22" grpId="0" animBg="1"/>
      <p:bldP spid="23" grpId="0" animBg="1"/>
      <p:bldP spid="24" grpId="0" animBg="1"/>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819401"/>
            <a:ext cx="8382000" cy="761999"/>
          </a:xfrm>
        </p:spPr>
        <p:txBody>
          <a:bodyPr/>
          <a:lstStyle/>
          <a:p>
            <a:r>
              <a:rPr lang="en-US" dirty="0" smtClean="0"/>
              <a:t>Network Intensive Workloads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r>
              <a:rPr lang="en-US" dirty="0" smtClean="0"/>
              <a:t>15 network intensive workloads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40</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763000" cy="761999"/>
          </a:xfrm>
        </p:spPr>
        <p:txBody>
          <a:bodyPr/>
          <a:lstStyle/>
          <a:p>
            <a:r>
              <a:rPr lang="en-US" dirty="0" smtClean="0"/>
              <a:t>System Performance</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41</a:t>
            </a:fld>
            <a:endParaRPr lang="en-US"/>
          </a:p>
        </p:txBody>
      </p:sp>
      <p:graphicFrame>
        <p:nvGraphicFramePr>
          <p:cNvPr id="7" name="Chart 6"/>
          <p:cNvGraphicFramePr/>
          <p:nvPr/>
        </p:nvGraphicFramePr>
        <p:xfrm>
          <a:off x="152400" y="1066800"/>
          <a:ext cx="8763000" cy="4267200"/>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5705406" y="1295400"/>
            <a:ext cx="641522" cy="369332"/>
          </a:xfrm>
          <a:prstGeom prst="rect">
            <a:avLst/>
          </a:prstGeom>
          <a:noFill/>
        </p:spPr>
        <p:txBody>
          <a:bodyPr wrap="none" rtlCol="0">
            <a:spAutoFit/>
          </a:bodyPr>
          <a:lstStyle/>
          <a:p>
            <a:r>
              <a:rPr lang="en-US" dirty="0" smtClean="0"/>
              <a:t>5.6%</a:t>
            </a:r>
            <a:endParaRPr lang="en-US" dirty="0"/>
          </a:p>
        </p:txBody>
      </p:sp>
      <p:sp>
        <p:nvSpPr>
          <p:cNvPr id="9" name="TextBox 8"/>
          <p:cNvSpPr txBox="1"/>
          <p:nvPr/>
        </p:nvSpPr>
        <p:spPr>
          <a:xfrm>
            <a:off x="3429000" y="1295400"/>
            <a:ext cx="641522" cy="369332"/>
          </a:xfrm>
          <a:prstGeom prst="rect">
            <a:avLst/>
          </a:prstGeom>
          <a:noFill/>
        </p:spPr>
        <p:txBody>
          <a:bodyPr wrap="none" rtlCol="0">
            <a:spAutoFit/>
          </a:bodyPr>
          <a:lstStyle/>
          <a:p>
            <a:r>
              <a:rPr lang="en-US" dirty="0" smtClean="0"/>
              <a:t>2.5%</a:t>
            </a:r>
            <a:endParaRPr lang="en-US" dirty="0"/>
          </a:p>
        </p:txBody>
      </p:sp>
      <p:pic>
        <p:nvPicPr>
          <p:cNvPr id="11" name="Picture 10"/>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12" name="TextBox 11"/>
          <p:cNvSpPr txBox="1"/>
          <p:nvPr/>
        </p:nvSpPr>
        <p:spPr>
          <a:xfrm>
            <a:off x="685800" y="5257800"/>
            <a:ext cx="7696200" cy="1015663"/>
          </a:xfrm>
          <a:prstGeom prst="rect">
            <a:avLst/>
          </a:prstGeom>
          <a:solidFill>
            <a:schemeClr val="accent1"/>
          </a:solidFill>
          <a:ln w="38100">
            <a:solidFill>
              <a:schemeClr val="tx1"/>
            </a:solidFill>
          </a:ln>
        </p:spPr>
        <p:txBody>
          <a:bodyPr wrap="square" rtlCol="0">
            <a:spAutoFit/>
          </a:bodyPr>
          <a:lstStyle/>
          <a:p>
            <a:r>
              <a:rPr lang="en-US" sz="3000" dirty="0" smtClean="0"/>
              <a:t>Deflections balance out the network load </a:t>
            </a:r>
            <a:r>
              <a:rPr lang="en-US" sz="3000" dirty="0" err="1" smtClean="0"/>
              <a:t>Thorttling</a:t>
            </a:r>
            <a:r>
              <a:rPr lang="en-US" sz="3000" dirty="0" smtClean="0"/>
              <a:t> reduces congestion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P spid="8" grpId="0"/>
      <p:bldP spid="9" grpId="0"/>
      <p:bldP spid="12"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763000" cy="761999"/>
          </a:xfrm>
        </p:spPr>
        <p:txBody>
          <a:bodyPr/>
          <a:lstStyle/>
          <a:p>
            <a:r>
              <a:rPr lang="en-US" dirty="0" smtClean="0"/>
              <a:t>Network Power</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42</a:t>
            </a:fld>
            <a:endParaRPr lang="en-US"/>
          </a:p>
        </p:txBody>
      </p:sp>
      <p:graphicFrame>
        <p:nvGraphicFramePr>
          <p:cNvPr id="10" name="Chart 9"/>
          <p:cNvGraphicFramePr/>
          <p:nvPr/>
        </p:nvGraphicFramePr>
        <p:xfrm>
          <a:off x="152400" y="1066800"/>
          <a:ext cx="8839200" cy="4343400"/>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5638800" y="2297668"/>
            <a:ext cx="758541" cy="369332"/>
          </a:xfrm>
          <a:prstGeom prst="rect">
            <a:avLst/>
          </a:prstGeom>
          <a:noFill/>
        </p:spPr>
        <p:txBody>
          <a:bodyPr wrap="none" rtlCol="0">
            <a:spAutoFit/>
          </a:bodyPr>
          <a:lstStyle/>
          <a:p>
            <a:r>
              <a:rPr lang="en-US" dirty="0" smtClean="0"/>
              <a:t>11.9%</a:t>
            </a:r>
            <a:endParaRPr lang="en-US" dirty="0"/>
          </a:p>
        </p:txBody>
      </p:sp>
      <p:sp>
        <p:nvSpPr>
          <p:cNvPr id="12" name="TextBox 11"/>
          <p:cNvSpPr txBox="1"/>
          <p:nvPr/>
        </p:nvSpPr>
        <p:spPr>
          <a:xfrm>
            <a:off x="3454786" y="2297668"/>
            <a:ext cx="583814" cy="369332"/>
          </a:xfrm>
          <a:prstGeom prst="rect">
            <a:avLst/>
          </a:prstGeom>
          <a:noFill/>
        </p:spPr>
        <p:txBody>
          <a:bodyPr wrap="none" rtlCol="0">
            <a:spAutoFit/>
          </a:bodyPr>
          <a:lstStyle/>
          <a:p>
            <a:r>
              <a:rPr lang="en-US" dirty="0" smtClean="0"/>
              <a:t>37%</a:t>
            </a:r>
            <a:endParaRPr lang="en-US" dirty="0"/>
          </a:p>
        </p:txBody>
      </p:sp>
      <p:cxnSp>
        <p:nvCxnSpPr>
          <p:cNvPr id="13" name="Straight Arrow Connector 12"/>
          <p:cNvCxnSpPr/>
          <p:nvPr/>
        </p:nvCxnSpPr>
        <p:spPr>
          <a:xfrm>
            <a:off x="3683386" y="2667000"/>
            <a:ext cx="0" cy="6096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p:nvPr/>
        </p:nvCxnSpPr>
        <p:spPr>
          <a:xfrm>
            <a:off x="5965927" y="2667000"/>
            <a:ext cx="0" cy="15240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6" name="Picture 1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17" name="TextBox 16"/>
          <p:cNvSpPr txBox="1"/>
          <p:nvPr/>
        </p:nvSpPr>
        <p:spPr>
          <a:xfrm>
            <a:off x="1676400" y="5334000"/>
            <a:ext cx="5495059" cy="1015663"/>
          </a:xfrm>
          <a:prstGeom prst="rect">
            <a:avLst/>
          </a:prstGeom>
          <a:solidFill>
            <a:schemeClr val="accent1"/>
          </a:solidFill>
          <a:ln w="38100">
            <a:solidFill>
              <a:schemeClr val="tx1"/>
            </a:solidFill>
          </a:ln>
        </p:spPr>
        <p:txBody>
          <a:bodyPr wrap="square" rtlCol="0">
            <a:spAutoFit/>
          </a:bodyPr>
          <a:lstStyle/>
          <a:p>
            <a:r>
              <a:rPr lang="en-US" sz="3000" dirty="0" smtClean="0"/>
              <a:t>  More deflections happen when </a:t>
            </a:r>
          </a:p>
          <a:p>
            <a:r>
              <a:rPr lang="en-US" sz="3000" dirty="0" smtClean="0"/>
              <a:t>  the network is congested</a:t>
            </a:r>
            <a:endParaRPr lang="en-US" sz="3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P spid="12" grpId="0"/>
      <p:bldP spid="17" grpId="0" animBg="1"/>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Detailed Results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43</a:t>
            </a:fld>
            <a:endParaRPr lang="en-US"/>
          </a:p>
        </p:txBody>
      </p:sp>
      <p:pic>
        <p:nvPicPr>
          <p:cNvPr id="1027" name="Picture 3"/>
          <p:cNvPicPr>
            <a:picLocks noChangeAspect="1" noChangeArrowheads="1"/>
          </p:cNvPicPr>
          <p:nvPr/>
        </p:nvPicPr>
        <p:blipFill>
          <a:blip r:embed="rId2" cstate="print"/>
          <a:srcRect/>
          <a:stretch>
            <a:fillRect/>
          </a:stretch>
        </p:blipFill>
        <p:spPr bwMode="auto">
          <a:xfrm>
            <a:off x="609600" y="846767"/>
            <a:ext cx="7543800" cy="5935034"/>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Multithreaded Applications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44</a:t>
            </a:fld>
            <a:endParaRPr lang="en-US"/>
          </a:p>
        </p:txBody>
      </p:sp>
      <p:pic>
        <p:nvPicPr>
          <p:cNvPr id="1026" name="Picture 2"/>
          <p:cNvPicPr>
            <a:picLocks noChangeAspect="1" noChangeArrowheads="1"/>
          </p:cNvPicPr>
          <p:nvPr/>
        </p:nvPicPr>
        <p:blipFill>
          <a:blip r:embed="rId2" cstate="print"/>
          <a:srcRect/>
          <a:stretch>
            <a:fillRect/>
          </a:stretch>
        </p:blipFill>
        <p:spPr bwMode="auto">
          <a:xfrm>
            <a:off x="152400" y="1131932"/>
            <a:ext cx="8791576" cy="5234832"/>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Network Latency</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45</a:t>
            </a:fld>
            <a:endParaRPr lang="en-US"/>
          </a:p>
        </p:txBody>
      </p:sp>
      <p:pic>
        <p:nvPicPr>
          <p:cNvPr id="3074" name="Picture 2"/>
          <p:cNvPicPr>
            <a:picLocks noChangeAspect="1" noChangeArrowheads="1"/>
          </p:cNvPicPr>
          <p:nvPr/>
        </p:nvPicPr>
        <p:blipFill>
          <a:blip r:embed="rId2" cstate="print"/>
          <a:srcRect/>
          <a:stretch>
            <a:fillRect/>
          </a:stretch>
        </p:blipFill>
        <p:spPr bwMode="auto">
          <a:xfrm>
            <a:off x="838200" y="914400"/>
            <a:ext cx="7620000" cy="1994077"/>
          </a:xfrm>
          <a:prstGeom prst="rect">
            <a:avLst/>
          </a:prstGeom>
          <a:noFill/>
          <a:ln w="9525">
            <a:noFill/>
            <a:miter lim="800000"/>
            <a:headEnd/>
            <a:tailEnd/>
          </a:ln>
          <a:effectLst/>
        </p:spPr>
      </p:pic>
      <p:pic>
        <p:nvPicPr>
          <p:cNvPr id="3075" name="Picture 3"/>
          <p:cNvPicPr>
            <a:picLocks noChangeAspect="1" noChangeArrowheads="1"/>
          </p:cNvPicPr>
          <p:nvPr/>
        </p:nvPicPr>
        <p:blipFill>
          <a:blip r:embed="rId3" cstate="print"/>
          <a:srcRect/>
          <a:stretch>
            <a:fillRect/>
          </a:stretch>
        </p:blipFill>
        <p:spPr bwMode="auto">
          <a:xfrm>
            <a:off x="838200" y="2667000"/>
            <a:ext cx="7611994" cy="1898269"/>
          </a:xfrm>
          <a:prstGeom prst="rect">
            <a:avLst/>
          </a:prstGeom>
          <a:noFill/>
          <a:ln w="9525">
            <a:noFill/>
            <a:miter lim="800000"/>
            <a:headEnd/>
            <a:tailEnd/>
          </a:ln>
          <a:effectLst/>
        </p:spPr>
      </p:pic>
      <p:pic>
        <p:nvPicPr>
          <p:cNvPr id="3076" name="Picture 4"/>
          <p:cNvPicPr>
            <a:picLocks noChangeAspect="1" noChangeArrowheads="1"/>
          </p:cNvPicPr>
          <p:nvPr/>
        </p:nvPicPr>
        <p:blipFill>
          <a:blip r:embed="rId4" cstate="print"/>
          <a:srcRect/>
          <a:stretch>
            <a:fillRect/>
          </a:stretch>
        </p:blipFill>
        <p:spPr bwMode="auto">
          <a:xfrm>
            <a:off x="838200" y="4495800"/>
            <a:ext cx="7627542" cy="1860841"/>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Synthetic </a:t>
            </a:r>
            <a:r>
              <a:rPr lang="en-US" dirty="0" smtClean="0"/>
              <a:t>Traffic Evaluations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46</a:t>
            </a:fld>
            <a:endParaRPr lang="en-US"/>
          </a:p>
        </p:txBody>
      </p:sp>
      <p:pic>
        <p:nvPicPr>
          <p:cNvPr id="2050" name="Picture 2"/>
          <p:cNvPicPr>
            <a:picLocks noChangeAspect="1" noChangeArrowheads="1"/>
          </p:cNvPicPr>
          <p:nvPr/>
        </p:nvPicPr>
        <p:blipFill>
          <a:blip r:embed="rId2" cstate="print"/>
          <a:srcRect/>
          <a:stretch>
            <a:fillRect/>
          </a:stretch>
        </p:blipFill>
        <p:spPr bwMode="auto">
          <a:xfrm>
            <a:off x="152400" y="1447800"/>
            <a:ext cx="8759533" cy="4510456"/>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Topology Comparison</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fld id="{D4D2B188-1D62-4FCA-8363-938AD4629BBB}" type="slidenum">
              <a:rPr lang="en-US" smtClean="0"/>
              <a:pPr/>
              <a:t>47</a:t>
            </a:fld>
            <a:endParaRPr lang="en-US"/>
          </a:p>
        </p:txBody>
      </p:sp>
      <p:pic>
        <p:nvPicPr>
          <p:cNvPr id="4098" name="Picture 2"/>
          <p:cNvPicPr>
            <a:picLocks noChangeAspect="1" noChangeArrowheads="1"/>
          </p:cNvPicPr>
          <p:nvPr/>
        </p:nvPicPr>
        <p:blipFill>
          <a:blip r:embed="rId2" cstate="print"/>
          <a:srcRect/>
          <a:stretch>
            <a:fillRect/>
          </a:stretch>
        </p:blipFill>
        <p:spPr bwMode="auto">
          <a:xfrm>
            <a:off x="0" y="2133600"/>
            <a:ext cx="9077325" cy="2521936"/>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Sweep over Different Bandwidth</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48</a:t>
            </a:fld>
            <a:endParaRPr lang="en-US"/>
          </a:p>
        </p:txBody>
      </p:sp>
      <p:pic>
        <p:nvPicPr>
          <p:cNvPr id="5122" name="Picture 2"/>
          <p:cNvPicPr>
            <a:picLocks noChangeAspect="1" noChangeArrowheads="1"/>
          </p:cNvPicPr>
          <p:nvPr/>
        </p:nvPicPr>
        <p:blipFill>
          <a:blip r:embed="rId2" cstate="print"/>
          <a:srcRect/>
          <a:stretch>
            <a:fillRect/>
          </a:stretch>
        </p:blipFill>
        <p:spPr bwMode="auto">
          <a:xfrm>
            <a:off x="304800" y="1219200"/>
            <a:ext cx="8601075" cy="4994412"/>
          </a:xfrm>
          <a:prstGeom prst="rect">
            <a:avLst/>
          </a:prstGeom>
          <a:noFill/>
          <a:ln w="9525">
            <a:noFill/>
            <a:miter lim="800000"/>
            <a:headEnd/>
            <a:tailEnd/>
          </a:ln>
          <a:effectLst/>
        </p:spPr>
      </p:pic>
    </p:spTree>
  </p:cSld>
  <p:clrMapOvr>
    <a:masterClrMapping/>
  </p:clrMapOvr>
  <p:timing>
    <p:tnLst>
      <p:par>
        <p:cTn xmlns:p14="http://schemas.microsoft.com/office/powerpoint/2010/mai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Packet Reassembly</a:t>
            </a:r>
            <a:endParaRPr lang="en-US" dirty="0"/>
          </a:p>
        </p:txBody>
      </p:sp>
      <p:sp>
        <p:nvSpPr>
          <p:cNvPr id="3" name="Content Placeholder 2"/>
          <p:cNvSpPr>
            <a:spLocks noGrp="1"/>
          </p:cNvSpPr>
          <p:nvPr>
            <p:ph idx="1"/>
          </p:nvPr>
        </p:nvSpPr>
        <p:spPr/>
        <p:txBody>
          <a:bodyPr/>
          <a:lstStyle/>
          <a:p>
            <a:r>
              <a:rPr lang="en-US" dirty="0" smtClean="0"/>
              <a:t>Borrowed from CHIPPER </a:t>
            </a:r>
            <a:r>
              <a:rPr lang="en-US" sz="3000" dirty="0" smtClean="0"/>
              <a:t>[</a:t>
            </a:r>
            <a:r>
              <a:rPr lang="en-US" sz="3000" dirty="0" err="1" smtClean="0"/>
              <a:t>Fallin</a:t>
            </a:r>
            <a:r>
              <a:rPr lang="en-US" sz="3000" dirty="0" smtClean="0"/>
              <a:t> et al. HPCA’10]</a:t>
            </a:r>
          </a:p>
          <a:p>
            <a:pPr lvl="1"/>
            <a:r>
              <a:rPr lang="en-US" dirty="0" smtClean="0"/>
              <a:t>Retransmit-Once </a:t>
            </a:r>
            <a:r>
              <a:rPr lang="en-US" dirty="0" smtClean="0">
                <a:sym typeface="Wingdings" pitchFamily="2" charset="2"/>
              </a:rPr>
              <a:t> </a:t>
            </a:r>
            <a:r>
              <a:rPr lang="en-US" dirty="0" smtClean="0"/>
              <a:t>Destination node reserves a buffer slot for a dropped packet</a:t>
            </a:r>
          </a:p>
          <a:p>
            <a:pPr lvl="1"/>
            <a:r>
              <a:rPr lang="en-US" dirty="0" smtClean="0"/>
              <a:t>Provides ejection guarantee</a:t>
            </a:r>
          </a:p>
        </p:txBody>
      </p:sp>
      <p:sp>
        <p:nvSpPr>
          <p:cNvPr id="4" name="Slide Number Placeholder 3"/>
          <p:cNvSpPr>
            <a:spLocks noGrp="1"/>
          </p:cNvSpPr>
          <p:nvPr>
            <p:ph type="sldNum" sz="quarter" idx="12"/>
          </p:nvPr>
        </p:nvSpPr>
        <p:spPr/>
        <p:txBody>
          <a:bodyPr/>
          <a:lstStyle/>
          <a:p>
            <a:fld id="{D4D2B188-1D62-4FCA-8363-938AD4629BBB}" type="slidenum">
              <a:rPr lang="en-US" smtClean="0"/>
              <a:pPr/>
              <a:t>49</a:t>
            </a:fld>
            <a:endParaRPr lang="en-US"/>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Alternative: Hierarchical Designs</a:t>
            </a:r>
            <a:endParaRPr lang="en-US" dirty="0"/>
          </a:p>
        </p:txBody>
      </p:sp>
      <p:sp>
        <p:nvSpPr>
          <p:cNvPr id="3" name="Content Placeholder 2"/>
          <p:cNvSpPr>
            <a:spLocks noGrp="1"/>
          </p:cNvSpPr>
          <p:nvPr>
            <p:ph idx="1"/>
          </p:nvPr>
        </p:nvSpPr>
        <p:spPr>
          <a:xfrm>
            <a:off x="0" y="1066800"/>
            <a:ext cx="9144000" cy="5638800"/>
          </a:xfrm>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pPr>
              <a:buNone/>
            </a:pPr>
            <a:r>
              <a:rPr lang="en-US" dirty="0" smtClean="0"/>
              <a:t>  Packets can reach far destination in fewer hops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5</a:t>
            </a:fld>
            <a:endParaRPr lang="en-US"/>
          </a:p>
        </p:txBody>
      </p:sp>
      <p:sp>
        <p:nvSpPr>
          <p:cNvPr id="87" name="Oval 86"/>
          <p:cNvSpPr/>
          <p:nvPr/>
        </p:nvSpPr>
        <p:spPr>
          <a:xfrm>
            <a:off x="2743200" y="17526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3733800" y="1828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2667000" y="1828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733800" y="2590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2667000" y="2590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91"/>
          <p:cNvSpPr/>
          <p:nvPr/>
        </p:nvSpPr>
        <p:spPr>
          <a:xfrm>
            <a:off x="4953000" y="17526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5943600" y="1828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4876800" y="1828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943600" y="2590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4876800" y="2590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a:off x="2743200" y="34290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7338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6670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3733800" y="4267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2667000" y="4267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p:cNvSpPr/>
          <p:nvPr/>
        </p:nvSpPr>
        <p:spPr>
          <a:xfrm>
            <a:off x="4953000" y="34290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59436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48768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5943600" y="4267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4876800" y="4267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p:cNvSpPr/>
          <p:nvPr/>
        </p:nvSpPr>
        <p:spPr>
          <a:xfrm>
            <a:off x="3200400" y="2209800"/>
            <a:ext cx="2438400" cy="19812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3124200" y="28194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3124200" y="32766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p:cNvSpPr/>
          <p:nvPr/>
        </p:nvSpPr>
        <p:spPr>
          <a:xfrm>
            <a:off x="5486400" y="28194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5486400" y="32766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Box 30"/>
          <p:cNvSpPr txBox="1"/>
          <p:nvPr/>
        </p:nvSpPr>
        <p:spPr>
          <a:xfrm>
            <a:off x="2590800" y="1295400"/>
            <a:ext cx="1971502" cy="369332"/>
          </a:xfrm>
          <a:prstGeom prst="rect">
            <a:avLst/>
          </a:prstGeom>
          <a:noFill/>
        </p:spPr>
        <p:txBody>
          <a:bodyPr wrap="none" rtlCol="0">
            <a:spAutoFit/>
          </a:bodyPr>
          <a:lstStyle/>
          <a:p>
            <a:r>
              <a:rPr lang="en-US" dirty="0" smtClean="0"/>
              <a:t>Local Ring (Level 0)</a:t>
            </a:r>
            <a:endParaRPr lang="en-US" dirty="0"/>
          </a:p>
        </p:txBody>
      </p:sp>
      <p:sp>
        <p:nvSpPr>
          <p:cNvPr id="32" name="TextBox 31"/>
          <p:cNvSpPr txBox="1"/>
          <p:nvPr/>
        </p:nvSpPr>
        <p:spPr>
          <a:xfrm>
            <a:off x="3429000" y="2971800"/>
            <a:ext cx="2098460" cy="369332"/>
          </a:xfrm>
          <a:prstGeom prst="rect">
            <a:avLst/>
          </a:prstGeom>
          <a:noFill/>
        </p:spPr>
        <p:txBody>
          <a:bodyPr wrap="none" rtlCol="0">
            <a:spAutoFit/>
          </a:bodyPr>
          <a:lstStyle/>
          <a:p>
            <a:r>
              <a:rPr lang="en-US" dirty="0" smtClean="0"/>
              <a:t>Global Ring (Level 1)</a:t>
            </a:r>
            <a:endParaRPr lang="en-US" dirty="0"/>
          </a:p>
        </p:txBody>
      </p:sp>
      <p:pic>
        <p:nvPicPr>
          <p:cNvPr id="34" name="Picture 3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3"/>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8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92"/>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2"/>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97"/>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grpId="0" nodeType="clickEffect">
                                  <p:stCondLst>
                                    <p:cond delay="0"/>
                                  </p:stCondLst>
                                  <p:childTnLst>
                                    <p:set>
                                      <p:cBhvr>
                                        <p:cTn id="52" dur="1" fill="hold">
                                          <p:stCondLst>
                                            <p:cond delay="0"/>
                                          </p:stCondLst>
                                        </p:cTn>
                                        <p:tgtEl>
                                          <p:spTgt spid="107"/>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108"/>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109"/>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111"/>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110"/>
                                        </p:tgtEl>
                                        <p:attrNameLst>
                                          <p:attrName>style.visibility</p:attrName>
                                        </p:attrNameLst>
                                      </p:cBhvr>
                                      <p:to>
                                        <p:strVal val="visible"/>
                                      </p:to>
                                    </p:set>
                                  </p:childTnLst>
                                </p:cTn>
                              </p:par>
                            </p:childTnLst>
                          </p:cTn>
                        </p:par>
                      </p:childTnLst>
                    </p:cTn>
                  </p:par>
                  <p:par>
                    <p:cTn id="63" fill="hold">
                      <p:stCondLst>
                        <p:cond delay="indefinite"/>
                      </p:stCondLst>
                      <p:childTnLst>
                        <p:par>
                          <p:cTn id="64" fill="hold">
                            <p:stCondLst>
                              <p:cond delay="0"/>
                            </p:stCondLst>
                            <p:childTnLst>
                              <p:par>
                                <p:cTn id="65" presetID="1" presetClass="entr" presetSubtype="0" fill="hold" grpId="0" nodeType="clickEffect">
                                  <p:stCondLst>
                                    <p:cond delay="0"/>
                                  </p:stCondLst>
                                  <p:childTnLst>
                                    <p:set>
                                      <p:cBhvr>
                                        <p:cTn id="66" dur="1" fill="hold">
                                          <p:stCondLst>
                                            <p:cond delay="0"/>
                                          </p:stCondLst>
                                        </p:cTn>
                                        <p:tgtEl>
                                          <p:spTgt spid="31"/>
                                        </p:tgtEl>
                                        <p:attrNameLst>
                                          <p:attrName>style.visibility</p:attrName>
                                        </p:attrNameLst>
                                      </p:cBhvr>
                                      <p:to>
                                        <p:strVal val="visible"/>
                                      </p:to>
                                    </p:set>
                                  </p:childTnLst>
                                </p:cTn>
                              </p:par>
                            </p:childTnLst>
                          </p:cTn>
                        </p:par>
                      </p:childTnLst>
                    </p:cTn>
                  </p:par>
                  <p:par>
                    <p:cTn id="67" fill="hold">
                      <p:stCondLst>
                        <p:cond delay="indefinite"/>
                      </p:stCondLst>
                      <p:childTnLst>
                        <p:par>
                          <p:cTn id="68" fill="hold">
                            <p:stCondLst>
                              <p:cond delay="0"/>
                            </p:stCondLst>
                            <p:childTnLst>
                              <p:par>
                                <p:cTn id="69" presetID="1" presetClass="entr" presetSubtype="0" fill="hold" grpId="0" nodeType="clickEffect">
                                  <p:stCondLst>
                                    <p:cond delay="0"/>
                                  </p:stCondLst>
                                  <p:childTnLst>
                                    <p:set>
                                      <p:cBhvr>
                                        <p:cTn id="70" dur="1" fill="hold">
                                          <p:stCondLst>
                                            <p:cond delay="0"/>
                                          </p:stCondLst>
                                        </p:cTn>
                                        <p:tgtEl>
                                          <p:spTgt spid="32"/>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0" nodeType="clickEffect">
                                  <p:stCondLst>
                                    <p:cond delay="0"/>
                                  </p:stCondLst>
                                  <p:childTnLst>
                                    <p:set>
                                      <p:cBhvr>
                                        <p:cTn id="7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31" grpId="0"/>
      <p:bldP spid="32" grpId="0"/>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Other Optimizations</a:t>
            </a:r>
            <a:endParaRPr lang="en-US" dirty="0"/>
          </a:p>
        </p:txBody>
      </p:sp>
      <p:sp>
        <p:nvSpPr>
          <p:cNvPr id="3" name="Content Placeholder 2"/>
          <p:cNvSpPr>
            <a:spLocks noGrp="1"/>
          </p:cNvSpPr>
          <p:nvPr>
            <p:ph idx="1"/>
          </p:nvPr>
        </p:nvSpPr>
        <p:spPr/>
        <p:txBody>
          <a:bodyPr/>
          <a:lstStyle/>
          <a:p>
            <a:r>
              <a:rPr lang="en-US" dirty="0" smtClean="0"/>
              <a:t>Map cores that communicate with each other a lot on the same local ring</a:t>
            </a:r>
          </a:p>
          <a:p>
            <a:pPr lvl="1"/>
            <a:r>
              <a:rPr lang="en-US" dirty="0" smtClean="0"/>
              <a:t>Takes </a:t>
            </a:r>
            <a:r>
              <a:rPr lang="en-US" dirty="0" smtClean="0"/>
              <a:t>advantage of the faster local ring routers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50</a:t>
            </a:fld>
            <a:endParaRPr lang="en-US"/>
          </a:p>
        </p:txBody>
      </p:sp>
    </p:spTree>
  </p:cSld>
  <p:clrMapOvr>
    <a:masterClrMapping/>
  </p:clrMapOvr>
  <p:timing>
    <p:tnLst>
      <p:par>
        <p:cTn xmlns:p14="http://schemas.microsoft.com/office/powerpoint/2010/mai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Related Concurrent </a:t>
            </a:r>
            <a:r>
              <a:rPr lang="en-US" dirty="0" smtClean="0"/>
              <a:t>Works</a:t>
            </a:r>
            <a:endParaRPr lang="en-US" dirty="0"/>
          </a:p>
        </p:txBody>
      </p:sp>
      <p:sp>
        <p:nvSpPr>
          <p:cNvPr id="3" name="Content Placeholder 2"/>
          <p:cNvSpPr>
            <a:spLocks noGrp="1"/>
          </p:cNvSpPr>
          <p:nvPr>
            <p:ph idx="1"/>
          </p:nvPr>
        </p:nvSpPr>
        <p:spPr/>
        <p:txBody>
          <a:bodyPr/>
          <a:lstStyle/>
          <a:p>
            <a:r>
              <a:rPr lang="en-US" dirty="0" smtClean="0"/>
              <a:t>Clumsy Flow Control                                 [Kim et al., IEEE CAL’13]</a:t>
            </a:r>
          </a:p>
          <a:p>
            <a:pPr lvl="1"/>
            <a:r>
              <a:rPr lang="en-US" dirty="0" smtClean="0"/>
              <a:t>Requires coordination between cores and memory controllers</a:t>
            </a:r>
          </a:p>
          <a:p>
            <a:pPr lvl="1"/>
            <a:endParaRPr lang="en-US" dirty="0" smtClean="0"/>
          </a:p>
          <a:p>
            <a:r>
              <a:rPr lang="en-US" dirty="0" smtClean="0"/>
              <a:t>Transportation inspired </a:t>
            </a:r>
            <a:r>
              <a:rPr lang="en-US" dirty="0" err="1" smtClean="0"/>
              <a:t>NoCs</a:t>
            </a:r>
            <a:r>
              <a:rPr lang="en-US" dirty="0" smtClean="0"/>
              <a:t>                  [Kim et al., HPCA’14]</a:t>
            </a:r>
          </a:p>
          <a:p>
            <a:pPr lvl="1"/>
            <a:r>
              <a:rPr lang="en-US" dirty="0" err="1" smtClean="0"/>
              <a:t>tNoCs</a:t>
            </a:r>
            <a:r>
              <a:rPr lang="en-US" dirty="0" smtClean="0"/>
              <a:t> require an additional credit network</a:t>
            </a:r>
          </a:p>
          <a:p>
            <a:pPr lvl="1"/>
            <a:r>
              <a:rPr lang="en-US" dirty="0" err="1" smtClean="0"/>
              <a:t>tNoCs</a:t>
            </a:r>
            <a:r>
              <a:rPr lang="en-US" dirty="0" smtClean="0"/>
              <a:t> have more </a:t>
            </a:r>
            <a:r>
              <a:rPr lang="en-US" dirty="0" smtClean="0"/>
              <a:t>complex flow control</a:t>
            </a:r>
          </a:p>
          <a:p>
            <a:pPr lvl="1"/>
            <a:r>
              <a:rPr lang="en-US" dirty="0" err="1" smtClean="0"/>
              <a:t>HiRD</a:t>
            </a:r>
            <a:r>
              <a:rPr lang="en-US" dirty="0" smtClean="0"/>
              <a:t> is more </a:t>
            </a:r>
            <a:r>
              <a:rPr lang="en-US" dirty="0" smtClean="0"/>
              <a:t>lightweight</a:t>
            </a:r>
            <a:endParaRPr lang="en-US" dirty="0" smtClean="0"/>
          </a:p>
        </p:txBody>
      </p:sp>
      <p:sp>
        <p:nvSpPr>
          <p:cNvPr id="4" name="Slide Number Placeholder 3"/>
          <p:cNvSpPr>
            <a:spLocks noGrp="1"/>
          </p:cNvSpPr>
          <p:nvPr>
            <p:ph type="sldNum" sz="quarter" idx="12"/>
          </p:nvPr>
        </p:nvSpPr>
        <p:spPr/>
        <p:txBody>
          <a:bodyPr/>
          <a:lstStyle/>
          <a:p>
            <a:fld id="{D4D2B188-1D62-4FCA-8363-938AD4629BBB}" type="slidenum">
              <a:rPr lang="en-US" smtClean="0"/>
              <a:pPr/>
              <a:t>51</a:t>
            </a:fld>
            <a:endParaRPr lang="en-US"/>
          </a:p>
        </p:txBody>
      </p:sp>
    </p:spTree>
  </p:cSld>
  <p:clrMapOvr>
    <a:masterClrMapping/>
  </p:clrMapOvr>
  <p:timing>
    <p:tnLst>
      <p:par>
        <p:cTn xmlns:p14="http://schemas.microsoft.com/office/powerpoint/2010/mai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Related Previous </a:t>
            </a:r>
            <a:r>
              <a:rPr lang="en-US" dirty="0" smtClean="0"/>
              <a:t>Works</a:t>
            </a:r>
            <a:endParaRPr lang="en-US" dirty="0"/>
          </a:p>
        </p:txBody>
      </p:sp>
      <p:sp>
        <p:nvSpPr>
          <p:cNvPr id="3" name="Content Placeholder 2"/>
          <p:cNvSpPr>
            <a:spLocks noGrp="1"/>
          </p:cNvSpPr>
          <p:nvPr>
            <p:ph idx="1"/>
          </p:nvPr>
        </p:nvSpPr>
        <p:spPr>
          <a:xfrm>
            <a:off x="381000" y="1066800"/>
            <a:ext cx="8610600" cy="5638800"/>
          </a:xfrm>
        </p:spPr>
        <p:txBody>
          <a:bodyPr/>
          <a:lstStyle/>
          <a:p>
            <a:r>
              <a:rPr lang="en-US" dirty="0" smtClean="0"/>
              <a:t>Hierarchical Bus [</a:t>
            </a:r>
            <a:r>
              <a:rPr lang="en-US" dirty="0" err="1" smtClean="0"/>
              <a:t>Udipi</a:t>
            </a:r>
            <a:r>
              <a:rPr lang="en-US" dirty="0" smtClean="0"/>
              <a:t> et al., HPCA’10]</a:t>
            </a:r>
          </a:p>
          <a:p>
            <a:pPr lvl="1"/>
            <a:r>
              <a:rPr lang="en-US" dirty="0" err="1" smtClean="0"/>
              <a:t>HiRD</a:t>
            </a:r>
            <a:r>
              <a:rPr lang="en-US" dirty="0" smtClean="0"/>
              <a:t> provides more scalability</a:t>
            </a:r>
          </a:p>
          <a:p>
            <a:r>
              <a:rPr lang="en-US" dirty="0" smtClean="0"/>
              <a:t>Concentrated </a:t>
            </a:r>
            <a:r>
              <a:rPr lang="en-US" dirty="0" err="1" smtClean="0"/>
              <a:t>Meshe</a:t>
            </a:r>
            <a:r>
              <a:rPr lang="en-US" dirty="0" smtClean="0"/>
              <a:t> </a:t>
            </a:r>
            <a:r>
              <a:rPr lang="en-US" dirty="0" smtClean="0"/>
              <a:t>[Das et al., HPCA’09]</a:t>
            </a:r>
          </a:p>
          <a:p>
            <a:pPr lvl="1"/>
            <a:r>
              <a:rPr lang="en-US" dirty="0" smtClean="0"/>
              <a:t>Several nodes share one router</a:t>
            </a:r>
          </a:p>
          <a:p>
            <a:pPr lvl="1"/>
            <a:r>
              <a:rPr lang="en-US" dirty="0" smtClean="0"/>
              <a:t>Used on meshed network</a:t>
            </a:r>
          </a:p>
          <a:p>
            <a:pPr lvl="1"/>
            <a:r>
              <a:rPr lang="en-US" dirty="0" smtClean="0"/>
              <a:t>Less p</a:t>
            </a:r>
            <a:r>
              <a:rPr lang="en-US" dirty="0" smtClean="0"/>
              <a:t>ower efficient than </a:t>
            </a:r>
            <a:r>
              <a:rPr lang="en-US" dirty="0" err="1" smtClean="0"/>
              <a:t>HiRD</a:t>
            </a:r>
            <a:endParaRPr lang="en-US" dirty="0" smtClean="0"/>
          </a:p>
          <a:p>
            <a:r>
              <a:rPr lang="en-US" dirty="0" smtClean="0"/>
              <a:t>Low-cost </a:t>
            </a:r>
            <a:r>
              <a:rPr lang="en-US" dirty="0" smtClean="0"/>
              <a:t>Mesh Router </a:t>
            </a:r>
            <a:r>
              <a:rPr lang="en-US" dirty="0" smtClean="0"/>
              <a:t>[J. Kim, MICRO’09]</a:t>
            </a:r>
          </a:p>
          <a:p>
            <a:pPr lvl="1"/>
            <a:r>
              <a:rPr lang="en-US" dirty="0" smtClean="0"/>
              <a:t>Specifically designed for </a:t>
            </a:r>
            <a:r>
              <a:rPr lang="en-US" dirty="0" smtClean="0"/>
              <a:t>meshes</a:t>
            </a:r>
            <a:endParaRPr lang="en-US" dirty="0" smtClean="0"/>
          </a:p>
          <a:p>
            <a:pPr lvl="1"/>
            <a:r>
              <a:rPr lang="en-US" dirty="0" smtClean="0"/>
              <a:t>Does not </a:t>
            </a:r>
            <a:r>
              <a:rPr lang="en-US" dirty="0" smtClean="0"/>
              <a:t>solve issues in deflection-based </a:t>
            </a:r>
            <a:r>
              <a:rPr lang="en-US" dirty="0" smtClean="0"/>
              <a:t>flow </a:t>
            </a:r>
            <a:r>
              <a:rPr lang="en-US" dirty="0" smtClean="0"/>
              <a:t>control (</a:t>
            </a:r>
            <a:r>
              <a:rPr lang="en-US" dirty="0" err="1" smtClean="0"/>
              <a:t>HiRD</a:t>
            </a:r>
            <a:r>
              <a:rPr lang="en-US" dirty="0" smtClean="0"/>
              <a:t> does)</a:t>
            </a:r>
            <a:endParaRPr lang="en-US" dirty="0" smtClean="0"/>
          </a:p>
        </p:txBody>
      </p:sp>
      <p:sp>
        <p:nvSpPr>
          <p:cNvPr id="4" name="Slide Number Placeholder 3"/>
          <p:cNvSpPr>
            <a:spLocks noGrp="1"/>
          </p:cNvSpPr>
          <p:nvPr>
            <p:ph type="sldNum" sz="quarter" idx="12"/>
          </p:nvPr>
        </p:nvSpPr>
        <p:spPr/>
        <p:txBody>
          <a:bodyPr/>
          <a:lstStyle/>
          <a:p>
            <a:fld id="{D4D2B188-1D62-4FCA-8363-938AD4629BBB}" type="slidenum">
              <a:rPr lang="en-US" smtClean="0"/>
              <a:pPr/>
              <a:t>52</a:t>
            </a:fld>
            <a:endParaRPr lang="en-US"/>
          </a:p>
        </p:txBody>
      </p:sp>
    </p:spTree>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Ring vs. Hierarchical Rings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4D2B188-1D62-4FCA-8363-938AD4629BBB}" type="slidenum">
              <a:rPr lang="en-US" smtClean="0"/>
              <a:pPr/>
              <a:t>6</a:t>
            </a:fld>
            <a:endParaRPr lang="en-US"/>
          </a:p>
        </p:txBody>
      </p:sp>
      <p:graphicFrame>
        <p:nvGraphicFramePr>
          <p:cNvPr id="5" name="Chart 4"/>
          <p:cNvGraphicFramePr/>
          <p:nvPr/>
        </p:nvGraphicFramePr>
        <p:xfrm>
          <a:off x="228600" y="990600"/>
          <a:ext cx="8686800" cy="4343400"/>
        </p:xfrm>
        <a:graphic>
          <a:graphicData uri="http://schemas.openxmlformats.org/drawingml/2006/chart">
            <c:chart xmlns:c="http://schemas.openxmlformats.org/drawingml/2006/chart" xmlns:r="http://schemas.openxmlformats.org/officeDocument/2006/relationships" r:id="rId3"/>
          </a:graphicData>
        </a:graphic>
      </p:graphicFrame>
      <p:cxnSp>
        <p:nvCxnSpPr>
          <p:cNvPr id="7" name="Straight Arrow Connector 6"/>
          <p:cNvCxnSpPr/>
          <p:nvPr/>
        </p:nvCxnSpPr>
        <p:spPr>
          <a:xfrm flipV="1">
            <a:off x="4419600" y="1524000"/>
            <a:ext cx="762000" cy="609600"/>
          </a:xfrm>
          <a:prstGeom prst="straightConnector1">
            <a:avLst/>
          </a:prstGeom>
          <a:ln w="63500">
            <a:tailEnd type="arrow"/>
          </a:ln>
        </p:spPr>
        <p:style>
          <a:lnRef idx="1">
            <a:schemeClr val="accent1"/>
          </a:lnRef>
          <a:fillRef idx="0">
            <a:schemeClr val="accent1"/>
          </a:fillRef>
          <a:effectRef idx="0">
            <a:schemeClr val="accent1"/>
          </a:effectRef>
          <a:fontRef idx="minor">
            <a:schemeClr val="tx1"/>
          </a:fontRef>
        </p:style>
      </p:cxnSp>
      <p:sp>
        <p:nvSpPr>
          <p:cNvPr id="8" name="Content Placeholder 2"/>
          <p:cNvSpPr txBox="1">
            <a:spLocks/>
          </p:cNvSpPr>
          <p:nvPr/>
        </p:nvSpPr>
        <p:spPr>
          <a:xfrm>
            <a:off x="762000" y="5181600"/>
            <a:ext cx="7620000" cy="1219200"/>
          </a:xfrm>
          <a:prstGeom prst="rect">
            <a:avLst/>
          </a:prstGeom>
          <a:solidFill>
            <a:srgbClr val="5A97D1"/>
          </a:solidFill>
          <a:ln w="38100">
            <a:solidFill>
              <a:schemeClr val="tx1"/>
            </a:solidFill>
          </a:ln>
        </p:spPr>
        <p:txBody>
          <a:bodyPr vert="horz" lIns="91440" tIns="45720" rIns="91440" bIns="45720" rtlCol="0">
            <a:noAutofit/>
          </a:bodyPr>
          <a:lstStyle/>
          <a:p>
            <a:pPr marL="285750" marR="0" lvl="0" indent="-285750" algn="l" defTabSz="914400" rtl="0" eaLnBrk="1" fontAlgn="auto" latinLnBrk="0" hangingPunct="1">
              <a:lnSpc>
                <a:spcPct val="90000"/>
              </a:lnSpc>
              <a:spcBef>
                <a:spcPts val="1000"/>
              </a:spcBef>
              <a:spcAft>
                <a:spcPts val="0"/>
              </a:spcAft>
              <a:buClrTx/>
              <a:buSzTx/>
              <a:tabLst/>
              <a:defRPr/>
            </a:pPr>
            <a:r>
              <a:rPr lang="en-US" sz="3600" dirty="0" smtClean="0">
                <a:latin typeface="+mj-lt"/>
              </a:rPr>
              <a:t>	</a:t>
            </a:r>
            <a:r>
              <a:rPr kumimoji="0" lang="en-US" sz="3200" b="0" i="0" u="none" strike="noStrike" kern="1200" cap="none" spc="0" normalizeH="0" baseline="0" noProof="0" dirty="0" smtClean="0">
                <a:ln>
                  <a:noFill/>
                </a:ln>
                <a:solidFill>
                  <a:schemeClr val="tx1"/>
                </a:solidFill>
                <a:effectLst/>
                <a:uLnTx/>
                <a:uFillTx/>
                <a:latin typeface="+mj-lt"/>
                <a:ea typeface="+mn-ea"/>
                <a:cs typeface="+mn-cs"/>
              </a:rPr>
              <a:t>A hierarchical design provides </a:t>
            </a:r>
          </a:p>
          <a:p>
            <a:pPr marL="285750" marR="0" lvl="0" indent="-285750" algn="l" defTabSz="914400" rtl="0" eaLnBrk="1" fontAlgn="auto" latinLnBrk="0" hangingPunct="1">
              <a:lnSpc>
                <a:spcPct val="90000"/>
              </a:lnSpc>
              <a:spcBef>
                <a:spcPts val="1000"/>
              </a:spcBef>
              <a:spcAft>
                <a:spcPts val="0"/>
              </a:spcAft>
              <a:buClrTx/>
              <a:buSzTx/>
              <a:tabLst/>
              <a:defRPr/>
            </a:pPr>
            <a:r>
              <a:rPr lang="en-US" sz="3200" dirty="0" smtClean="0">
                <a:latin typeface="+mj-lt"/>
              </a:rPr>
              <a:t>	</a:t>
            </a:r>
            <a:r>
              <a:rPr kumimoji="0" lang="en-US" sz="3200" i="0" u="none" strike="noStrike" kern="1200" cap="none" spc="0" normalizeH="0" baseline="0" noProof="0" dirty="0" smtClean="0">
                <a:ln>
                  <a:noFill/>
                </a:ln>
                <a:effectLst/>
                <a:uLnTx/>
                <a:uFillTx/>
                <a:latin typeface="+mj-lt"/>
                <a:ea typeface="+mn-ea"/>
                <a:cs typeface="+mn-cs"/>
              </a:rPr>
              <a:t>better performance as the network scales</a:t>
            </a:r>
            <a:endParaRPr kumimoji="0" lang="en-US" sz="3200" i="0" u="none" strike="noStrike" kern="1200" cap="none" spc="0" normalizeH="0" baseline="0" noProof="0" dirty="0">
              <a:ln>
                <a:noFill/>
              </a:ln>
              <a:effectLst/>
              <a:uLnTx/>
              <a:uFillTx/>
              <a:latin typeface="+mj-lt"/>
              <a:ea typeface="+mn-ea"/>
              <a:cs typeface="+mn-cs"/>
            </a:endParaRPr>
          </a:p>
        </p:txBody>
      </p:sp>
      <p:pic>
        <p:nvPicPr>
          <p:cNvPr id="10" name="Pictur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bg/>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P spid="8"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1"/>
            <a:ext cx="8763000" cy="761999"/>
          </a:xfrm>
        </p:spPr>
        <p:txBody>
          <a:bodyPr/>
          <a:lstStyle/>
          <a:p>
            <a:r>
              <a:rPr lang="en-US" dirty="0" smtClean="0"/>
              <a:t>Complexity in Hierarchical Designs</a:t>
            </a:r>
            <a:endParaRPr lang="en-US" dirty="0"/>
          </a:p>
        </p:txBody>
      </p:sp>
      <p:sp>
        <p:nvSpPr>
          <p:cNvPr id="3" name="Content Placeholder 2"/>
          <p:cNvSpPr>
            <a:spLocks noGrp="1"/>
          </p:cNvSpPr>
          <p:nvPr>
            <p:ph idx="1"/>
          </p:nvPr>
        </p:nvSpPr>
        <p:spPr/>
        <p:txBody>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4D2B188-1D62-4FCA-8363-938AD4629BBB}" type="slidenum">
              <a:rPr lang="en-US" smtClean="0"/>
              <a:pPr/>
              <a:t>7</a:t>
            </a:fld>
            <a:endParaRPr lang="en-US"/>
          </a:p>
        </p:txBody>
      </p:sp>
      <p:sp>
        <p:nvSpPr>
          <p:cNvPr id="87" name="Oval 86"/>
          <p:cNvSpPr/>
          <p:nvPr/>
        </p:nvSpPr>
        <p:spPr>
          <a:xfrm>
            <a:off x="2743200" y="17526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3733800" y="1828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2667000" y="1828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733800" y="2590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2667000" y="2590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2" name="Oval 91"/>
          <p:cNvSpPr/>
          <p:nvPr/>
        </p:nvSpPr>
        <p:spPr>
          <a:xfrm>
            <a:off x="4953000" y="17526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5943600" y="1828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4876800" y="1828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5943600" y="2590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4876800" y="25908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7" name="Oval 96"/>
          <p:cNvSpPr/>
          <p:nvPr/>
        </p:nvSpPr>
        <p:spPr>
          <a:xfrm>
            <a:off x="2743200" y="34290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7338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26670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3733800" y="4267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2667000" y="4267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2" name="Oval 101"/>
          <p:cNvSpPr/>
          <p:nvPr/>
        </p:nvSpPr>
        <p:spPr>
          <a:xfrm>
            <a:off x="4953000" y="3429000"/>
            <a:ext cx="1219200" cy="1219200"/>
          </a:xfrm>
          <a:prstGeom prst="ellipse">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59436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Rectangle 103"/>
          <p:cNvSpPr/>
          <p:nvPr/>
        </p:nvSpPr>
        <p:spPr>
          <a:xfrm>
            <a:off x="4876800" y="3505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5943600" y="4267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4876800" y="4267200"/>
            <a:ext cx="304800" cy="304800"/>
          </a:xfrm>
          <a:prstGeom prst="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7" name="Oval 106"/>
          <p:cNvSpPr/>
          <p:nvPr/>
        </p:nvSpPr>
        <p:spPr>
          <a:xfrm>
            <a:off x="3200400" y="2209800"/>
            <a:ext cx="2438400" cy="1981200"/>
          </a:xfrm>
          <a:prstGeom prst="ellipse">
            <a:avLst/>
          </a:prstGeom>
          <a:noFill/>
          <a:ln w="508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3124200" y="28194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9" name="Rectangle 108"/>
          <p:cNvSpPr/>
          <p:nvPr/>
        </p:nvSpPr>
        <p:spPr>
          <a:xfrm>
            <a:off x="3124200" y="32766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0" name="Rectangle 109"/>
          <p:cNvSpPr/>
          <p:nvPr/>
        </p:nvSpPr>
        <p:spPr>
          <a:xfrm>
            <a:off x="5486400" y="28194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1" name="Rectangle 110"/>
          <p:cNvSpPr/>
          <p:nvPr/>
        </p:nvSpPr>
        <p:spPr>
          <a:xfrm>
            <a:off x="5486400" y="3276600"/>
            <a:ext cx="304800" cy="304800"/>
          </a:xfrm>
          <a:prstGeom prst="rect">
            <a:avLst/>
          </a:prstGeom>
          <a:solidFill>
            <a:schemeClr val="accent1">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Content Placeholder 2"/>
          <p:cNvSpPr txBox="1">
            <a:spLocks/>
          </p:cNvSpPr>
          <p:nvPr/>
        </p:nvSpPr>
        <p:spPr>
          <a:xfrm>
            <a:off x="533400" y="1219200"/>
            <a:ext cx="8382000" cy="5638800"/>
          </a:xfrm>
          <a:prstGeom prst="rect">
            <a:avLst/>
          </a:prstGeom>
        </p:spPr>
        <p:txBody>
          <a:bodyPr vert="horz" lIns="91440" tIns="45720" rIns="91440" bIns="45720" rtlCol="0">
            <a:noAutofit/>
          </a:bodyPr>
          <a:lstStyle/>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smtClean="0">
              <a:ln>
                <a:noFill/>
              </a:ln>
              <a:solidFill>
                <a:schemeClr val="tx1"/>
              </a:solidFill>
              <a:effectLst/>
              <a:uLnTx/>
              <a:uFillTx/>
              <a:latin typeface="+mj-lt"/>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smtClean="0">
              <a:ln>
                <a:noFill/>
              </a:ln>
              <a:solidFill>
                <a:schemeClr val="tx1"/>
              </a:solidFill>
              <a:effectLst/>
              <a:uLnTx/>
              <a:uFillTx/>
              <a:latin typeface="+mj-lt"/>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smtClean="0">
              <a:ln>
                <a:noFill/>
              </a:ln>
              <a:solidFill>
                <a:schemeClr val="tx1"/>
              </a:solidFill>
              <a:effectLst/>
              <a:uLnTx/>
              <a:uFillTx/>
              <a:latin typeface="+mj-lt"/>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smtClean="0">
              <a:ln>
                <a:noFill/>
              </a:ln>
              <a:solidFill>
                <a:schemeClr val="tx1"/>
              </a:solidFill>
              <a:effectLst/>
              <a:uLnTx/>
              <a:uFillTx/>
              <a:latin typeface="+mj-lt"/>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smtClean="0">
              <a:ln>
                <a:noFill/>
              </a:ln>
              <a:solidFill>
                <a:schemeClr val="tx1"/>
              </a:solidFill>
              <a:effectLst/>
              <a:uLnTx/>
              <a:uFillTx/>
              <a:latin typeface="+mj-lt"/>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smtClean="0">
              <a:ln>
                <a:noFill/>
              </a:ln>
              <a:solidFill>
                <a:schemeClr val="tx1"/>
              </a:solidFill>
              <a:effectLst/>
              <a:uLnTx/>
              <a:uFillTx/>
              <a:latin typeface="+mj-lt"/>
              <a:ea typeface="+mn-ea"/>
              <a:cs typeface="+mn-cs"/>
            </a:endParaRPr>
          </a:p>
          <a:p>
            <a:pPr marL="285750" marR="0" lvl="0" indent="-285750" algn="l" defTabSz="914400" rtl="0" eaLnBrk="1" fontAlgn="auto" latinLnBrk="0" hangingPunct="1">
              <a:lnSpc>
                <a:spcPct val="90000"/>
              </a:lnSpc>
              <a:spcBef>
                <a:spcPts val="1000"/>
              </a:spcBef>
              <a:spcAft>
                <a:spcPts val="0"/>
              </a:spcAft>
              <a:buClrTx/>
              <a:buSzTx/>
              <a:buFont typeface="Arial" panose="020B0604020202020204" pitchFamily="34" charset="0"/>
              <a:buChar char="•"/>
              <a:tabLst/>
              <a:defRPr/>
            </a:pPr>
            <a:endParaRPr kumimoji="0" lang="en-US" sz="3600" b="0" i="0" u="none" strike="noStrike" kern="1200" cap="none" spc="0" normalizeH="0" baseline="0" noProof="0" dirty="0" smtClean="0">
              <a:ln>
                <a:noFill/>
              </a:ln>
              <a:solidFill>
                <a:schemeClr val="tx1"/>
              </a:solidFill>
              <a:effectLst/>
              <a:uLnTx/>
              <a:uFillTx/>
              <a:latin typeface="+mj-lt"/>
              <a:ea typeface="+mn-ea"/>
              <a:cs typeface="+mn-cs"/>
            </a:endParaRPr>
          </a:p>
          <a:p>
            <a:pPr marL="285750" marR="0" lvl="0" indent="-285750" algn="l" defTabSz="914400" rtl="0" eaLnBrk="1" fontAlgn="auto" latinLnBrk="0" hangingPunct="1">
              <a:lnSpc>
                <a:spcPct val="90000"/>
              </a:lnSpc>
              <a:spcBef>
                <a:spcPts val="1000"/>
              </a:spcBef>
              <a:spcAft>
                <a:spcPts val="0"/>
              </a:spcAft>
              <a:buClrTx/>
              <a:buSzTx/>
              <a:tabLst/>
              <a:defRPr/>
            </a:pPr>
            <a:r>
              <a:rPr kumimoji="0" lang="en-US" sz="3600" b="0" i="0" u="none" strike="noStrike" kern="1200" cap="none" spc="0" normalizeH="0" baseline="0" noProof="0" dirty="0" smtClean="0">
                <a:ln>
                  <a:noFill/>
                </a:ln>
                <a:solidFill>
                  <a:schemeClr val="tx1"/>
                </a:solidFill>
                <a:effectLst/>
                <a:uLnTx/>
                <a:uFillTx/>
                <a:latin typeface="+mj-lt"/>
                <a:ea typeface="+mn-ea"/>
                <a:cs typeface="+mn-cs"/>
              </a:rPr>
              <a:t>	Complex</a:t>
            </a:r>
            <a:r>
              <a:rPr kumimoji="0" lang="en-US" sz="3600" b="0" i="0" u="none" strike="noStrike" kern="1200" cap="none" spc="0" normalizeH="0" noProof="0" dirty="0" smtClean="0">
                <a:ln>
                  <a:noFill/>
                </a:ln>
                <a:solidFill>
                  <a:schemeClr val="tx1"/>
                </a:solidFill>
                <a:effectLst/>
                <a:uLnTx/>
                <a:uFillTx/>
                <a:latin typeface="+mj-lt"/>
                <a:ea typeface="+mn-ea"/>
                <a:cs typeface="+mn-cs"/>
              </a:rPr>
              <a:t> buffering and flow control</a:t>
            </a:r>
            <a:endParaRPr kumimoji="0" lang="en-US" sz="3600" b="0" i="0" u="none" strike="noStrike" kern="1200" cap="none" spc="0" normalizeH="0" baseline="0" noProof="0" dirty="0">
              <a:ln>
                <a:noFill/>
              </a:ln>
              <a:solidFill>
                <a:schemeClr val="tx1"/>
              </a:solidFill>
              <a:effectLst/>
              <a:uLnTx/>
              <a:uFillTx/>
              <a:latin typeface="+mj-lt"/>
              <a:ea typeface="+mn-ea"/>
              <a:cs typeface="+mn-cs"/>
            </a:endParaRPr>
          </a:p>
        </p:txBody>
      </p:sp>
      <p:grpSp>
        <p:nvGrpSpPr>
          <p:cNvPr id="31" name="Group 30"/>
          <p:cNvGrpSpPr/>
          <p:nvPr/>
        </p:nvGrpSpPr>
        <p:grpSpPr>
          <a:xfrm rot="16200000">
            <a:off x="2743200" y="3124200"/>
            <a:ext cx="304800" cy="152400"/>
            <a:chOff x="609600" y="2895600"/>
            <a:chExt cx="304800" cy="228600"/>
          </a:xfrm>
          <a:solidFill>
            <a:srgbClr val="CDE89C"/>
          </a:solidFill>
        </p:grpSpPr>
        <p:sp>
          <p:nvSpPr>
            <p:cNvPr id="32" name="Rectangle 3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36" name="Group 35"/>
          <p:cNvGrpSpPr/>
          <p:nvPr/>
        </p:nvGrpSpPr>
        <p:grpSpPr>
          <a:xfrm rot="16200000">
            <a:off x="5105400" y="3124201"/>
            <a:ext cx="304800" cy="152400"/>
            <a:chOff x="609600" y="2895600"/>
            <a:chExt cx="304800" cy="228600"/>
          </a:xfrm>
          <a:solidFill>
            <a:srgbClr val="CDE89C"/>
          </a:solidFill>
        </p:grpSpPr>
        <p:sp>
          <p:nvSpPr>
            <p:cNvPr id="37" name="Rectangle 3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1" name="Group 40"/>
          <p:cNvGrpSpPr/>
          <p:nvPr/>
        </p:nvGrpSpPr>
        <p:grpSpPr>
          <a:xfrm rot="16200000">
            <a:off x="2286000" y="2667001"/>
            <a:ext cx="304800" cy="152400"/>
            <a:chOff x="609600" y="2895600"/>
            <a:chExt cx="304800" cy="228600"/>
          </a:xfrm>
          <a:solidFill>
            <a:schemeClr val="accent1">
              <a:lumMod val="40000"/>
              <a:lumOff val="60000"/>
            </a:schemeClr>
          </a:solidFill>
        </p:grpSpPr>
        <p:sp>
          <p:nvSpPr>
            <p:cNvPr id="42" name="Rectangle 4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46" name="Group 45"/>
          <p:cNvGrpSpPr/>
          <p:nvPr/>
        </p:nvGrpSpPr>
        <p:grpSpPr>
          <a:xfrm rot="16200000">
            <a:off x="4495800" y="2667002"/>
            <a:ext cx="304800" cy="152400"/>
            <a:chOff x="609600" y="2895600"/>
            <a:chExt cx="304800" cy="228600"/>
          </a:xfrm>
          <a:solidFill>
            <a:schemeClr val="accent1">
              <a:lumMod val="40000"/>
              <a:lumOff val="60000"/>
            </a:schemeClr>
          </a:solidFill>
        </p:grpSpPr>
        <p:sp>
          <p:nvSpPr>
            <p:cNvPr id="47" name="Rectangle 4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1" name="Group 50"/>
          <p:cNvGrpSpPr/>
          <p:nvPr/>
        </p:nvGrpSpPr>
        <p:grpSpPr>
          <a:xfrm rot="16200000">
            <a:off x="2286000" y="1905001"/>
            <a:ext cx="304800" cy="152400"/>
            <a:chOff x="609600" y="2895600"/>
            <a:chExt cx="304800" cy="228600"/>
          </a:xfrm>
          <a:solidFill>
            <a:schemeClr val="accent1">
              <a:lumMod val="40000"/>
              <a:lumOff val="60000"/>
            </a:schemeClr>
          </a:solidFill>
        </p:grpSpPr>
        <p:sp>
          <p:nvSpPr>
            <p:cNvPr id="52" name="Rectangle 5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5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56" name="Group 55"/>
          <p:cNvGrpSpPr/>
          <p:nvPr/>
        </p:nvGrpSpPr>
        <p:grpSpPr>
          <a:xfrm rot="16200000">
            <a:off x="4495800" y="1905002"/>
            <a:ext cx="304800" cy="152400"/>
            <a:chOff x="609600" y="2895600"/>
            <a:chExt cx="304800" cy="228600"/>
          </a:xfrm>
          <a:solidFill>
            <a:schemeClr val="accent1">
              <a:lumMod val="40000"/>
              <a:lumOff val="60000"/>
            </a:schemeClr>
          </a:solidFill>
        </p:grpSpPr>
        <p:sp>
          <p:nvSpPr>
            <p:cNvPr id="57" name="Rectangle 5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Rectangle 5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Rectangle 5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Rectangle 5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1" name="Group 60"/>
          <p:cNvGrpSpPr/>
          <p:nvPr/>
        </p:nvGrpSpPr>
        <p:grpSpPr>
          <a:xfrm rot="16200000">
            <a:off x="3352800" y="2667001"/>
            <a:ext cx="304800" cy="152400"/>
            <a:chOff x="609600" y="2895600"/>
            <a:chExt cx="304800" cy="228600"/>
          </a:xfrm>
          <a:solidFill>
            <a:schemeClr val="accent1">
              <a:lumMod val="40000"/>
              <a:lumOff val="60000"/>
            </a:schemeClr>
          </a:solidFill>
        </p:grpSpPr>
        <p:sp>
          <p:nvSpPr>
            <p:cNvPr id="62" name="Rectangle 6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Rectangle 6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Rectangle 6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Rectangle 6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66" name="Group 65"/>
          <p:cNvGrpSpPr/>
          <p:nvPr/>
        </p:nvGrpSpPr>
        <p:grpSpPr>
          <a:xfrm rot="16200000">
            <a:off x="5562600" y="2667002"/>
            <a:ext cx="304800" cy="152400"/>
            <a:chOff x="609600" y="2895600"/>
            <a:chExt cx="304800" cy="228600"/>
          </a:xfrm>
          <a:solidFill>
            <a:schemeClr val="accent1">
              <a:lumMod val="40000"/>
              <a:lumOff val="60000"/>
            </a:schemeClr>
          </a:solidFill>
        </p:grpSpPr>
        <p:sp>
          <p:nvSpPr>
            <p:cNvPr id="67" name="Rectangle 6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Rectangle 6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Rectangle 6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70"/>
          <p:cNvGrpSpPr/>
          <p:nvPr/>
        </p:nvGrpSpPr>
        <p:grpSpPr>
          <a:xfrm rot="16200000">
            <a:off x="3352800" y="1905001"/>
            <a:ext cx="304800" cy="152400"/>
            <a:chOff x="609600" y="2895600"/>
            <a:chExt cx="304800" cy="228600"/>
          </a:xfrm>
          <a:solidFill>
            <a:schemeClr val="accent1">
              <a:lumMod val="40000"/>
              <a:lumOff val="60000"/>
            </a:schemeClr>
          </a:solidFill>
        </p:grpSpPr>
        <p:sp>
          <p:nvSpPr>
            <p:cNvPr id="72" name="Rectangle 7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75"/>
          <p:cNvGrpSpPr/>
          <p:nvPr/>
        </p:nvGrpSpPr>
        <p:grpSpPr>
          <a:xfrm rot="16200000">
            <a:off x="5562600" y="1905002"/>
            <a:ext cx="304800" cy="152400"/>
            <a:chOff x="609600" y="2895600"/>
            <a:chExt cx="304800" cy="228600"/>
          </a:xfrm>
          <a:solidFill>
            <a:schemeClr val="accent1">
              <a:lumMod val="40000"/>
              <a:lumOff val="60000"/>
            </a:schemeClr>
          </a:solidFill>
        </p:grpSpPr>
        <p:sp>
          <p:nvSpPr>
            <p:cNvPr id="77" name="Rectangle 7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1" name="Group 80"/>
          <p:cNvGrpSpPr/>
          <p:nvPr/>
        </p:nvGrpSpPr>
        <p:grpSpPr>
          <a:xfrm rot="16200000">
            <a:off x="2286000" y="4343401"/>
            <a:ext cx="304800" cy="152400"/>
            <a:chOff x="609600" y="2895600"/>
            <a:chExt cx="304800" cy="228600"/>
          </a:xfrm>
          <a:solidFill>
            <a:schemeClr val="accent1">
              <a:lumMod val="40000"/>
              <a:lumOff val="60000"/>
            </a:schemeClr>
          </a:solidFill>
        </p:grpSpPr>
        <p:sp>
          <p:nvSpPr>
            <p:cNvPr id="82" name="Rectangle 8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86" name="Group 85"/>
          <p:cNvGrpSpPr/>
          <p:nvPr/>
        </p:nvGrpSpPr>
        <p:grpSpPr>
          <a:xfrm rot="16200000">
            <a:off x="4495800" y="4343402"/>
            <a:ext cx="304800" cy="152400"/>
            <a:chOff x="609600" y="2895600"/>
            <a:chExt cx="304800" cy="228600"/>
          </a:xfrm>
          <a:solidFill>
            <a:schemeClr val="accent1">
              <a:lumMod val="40000"/>
              <a:lumOff val="60000"/>
            </a:schemeClr>
          </a:solidFill>
        </p:grpSpPr>
        <p:sp>
          <p:nvSpPr>
            <p:cNvPr id="112" name="Rectangle 11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3" name="Rectangle 11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11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16" name="Group 115"/>
          <p:cNvGrpSpPr/>
          <p:nvPr/>
        </p:nvGrpSpPr>
        <p:grpSpPr>
          <a:xfrm rot="16200000">
            <a:off x="2286000" y="3581401"/>
            <a:ext cx="304800" cy="152400"/>
            <a:chOff x="609600" y="2895600"/>
            <a:chExt cx="304800" cy="228600"/>
          </a:xfrm>
          <a:solidFill>
            <a:schemeClr val="accent1">
              <a:lumMod val="40000"/>
              <a:lumOff val="60000"/>
            </a:schemeClr>
          </a:solidFill>
        </p:grpSpPr>
        <p:sp>
          <p:nvSpPr>
            <p:cNvPr id="117" name="Rectangle 11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Rectangle 11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Rectangle 11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Rectangle 11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1" name="Group 120"/>
          <p:cNvGrpSpPr/>
          <p:nvPr/>
        </p:nvGrpSpPr>
        <p:grpSpPr>
          <a:xfrm rot="16200000">
            <a:off x="4495800" y="3581402"/>
            <a:ext cx="304800" cy="152400"/>
            <a:chOff x="609600" y="2895600"/>
            <a:chExt cx="304800" cy="228600"/>
          </a:xfrm>
          <a:solidFill>
            <a:schemeClr val="accent1">
              <a:lumMod val="40000"/>
              <a:lumOff val="60000"/>
            </a:schemeClr>
          </a:solidFill>
        </p:grpSpPr>
        <p:sp>
          <p:nvSpPr>
            <p:cNvPr id="122" name="Rectangle 12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3" name="Rectangle 12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4" name="Rectangle 12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5" name="Rectangle 12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26" name="Group 125"/>
          <p:cNvGrpSpPr/>
          <p:nvPr/>
        </p:nvGrpSpPr>
        <p:grpSpPr>
          <a:xfrm rot="16200000">
            <a:off x="3352800" y="4343401"/>
            <a:ext cx="304800" cy="152400"/>
            <a:chOff x="609600" y="2895600"/>
            <a:chExt cx="304800" cy="228600"/>
          </a:xfrm>
          <a:solidFill>
            <a:schemeClr val="accent1">
              <a:lumMod val="40000"/>
              <a:lumOff val="60000"/>
            </a:schemeClr>
          </a:solidFill>
        </p:grpSpPr>
        <p:sp>
          <p:nvSpPr>
            <p:cNvPr id="127" name="Rectangle 12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8" name="Rectangle 12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9" name="Rectangle 12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0" name="Rectangle 12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1" name="Group 130"/>
          <p:cNvGrpSpPr/>
          <p:nvPr/>
        </p:nvGrpSpPr>
        <p:grpSpPr>
          <a:xfrm rot="16200000">
            <a:off x="5562600" y="4343402"/>
            <a:ext cx="304800" cy="152400"/>
            <a:chOff x="609600" y="2895600"/>
            <a:chExt cx="304800" cy="228600"/>
          </a:xfrm>
          <a:solidFill>
            <a:schemeClr val="accent1">
              <a:lumMod val="40000"/>
              <a:lumOff val="60000"/>
            </a:schemeClr>
          </a:solidFill>
        </p:grpSpPr>
        <p:sp>
          <p:nvSpPr>
            <p:cNvPr id="132" name="Rectangle 13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3" name="Rectangle 13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4" name="Rectangle 13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5" name="Rectangle 13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36" name="Group 135"/>
          <p:cNvGrpSpPr/>
          <p:nvPr/>
        </p:nvGrpSpPr>
        <p:grpSpPr>
          <a:xfrm rot="16200000">
            <a:off x="3352800" y="3581401"/>
            <a:ext cx="304800" cy="152400"/>
            <a:chOff x="609600" y="2895600"/>
            <a:chExt cx="304800" cy="228600"/>
          </a:xfrm>
          <a:solidFill>
            <a:schemeClr val="accent1">
              <a:lumMod val="40000"/>
              <a:lumOff val="60000"/>
            </a:schemeClr>
          </a:solidFill>
        </p:grpSpPr>
        <p:sp>
          <p:nvSpPr>
            <p:cNvPr id="137" name="Rectangle 13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1" name="Group 140"/>
          <p:cNvGrpSpPr/>
          <p:nvPr/>
        </p:nvGrpSpPr>
        <p:grpSpPr>
          <a:xfrm rot="16200000">
            <a:off x="5562600" y="3581402"/>
            <a:ext cx="304800" cy="152400"/>
            <a:chOff x="609600" y="2895600"/>
            <a:chExt cx="304800" cy="228600"/>
          </a:xfrm>
          <a:solidFill>
            <a:schemeClr val="accent1">
              <a:lumMod val="40000"/>
              <a:lumOff val="60000"/>
            </a:schemeClr>
          </a:solidFill>
        </p:grpSpPr>
        <p:sp>
          <p:nvSpPr>
            <p:cNvPr id="142" name="Rectangle 14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46" name="Group 145"/>
          <p:cNvGrpSpPr/>
          <p:nvPr/>
        </p:nvGrpSpPr>
        <p:grpSpPr>
          <a:xfrm rot="16200000">
            <a:off x="2590800" y="3124201"/>
            <a:ext cx="304800" cy="152400"/>
            <a:chOff x="609600" y="2895600"/>
            <a:chExt cx="304800" cy="228600"/>
          </a:xfrm>
          <a:solidFill>
            <a:srgbClr val="CDE89C"/>
          </a:solidFill>
        </p:grpSpPr>
        <p:sp>
          <p:nvSpPr>
            <p:cNvPr id="147" name="Rectangle 14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4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1" name="Group 150"/>
          <p:cNvGrpSpPr/>
          <p:nvPr/>
        </p:nvGrpSpPr>
        <p:grpSpPr>
          <a:xfrm rot="16200000">
            <a:off x="4953000" y="3124202"/>
            <a:ext cx="304800" cy="152400"/>
            <a:chOff x="609600" y="2895600"/>
            <a:chExt cx="304800" cy="228600"/>
          </a:xfrm>
          <a:solidFill>
            <a:srgbClr val="CDE89C"/>
          </a:solidFill>
        </p:grpSpPr>
        <p:sp>
          <p:nvSpPr>
            <p:cNvPr id="152" name="Rectangle 15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56" name="Group 155"/>
          <p:cNvGrpSpPr/>
          <p:nvPr/>
        </p:nvGrpSpPr>
        <p:grpSpPr>
          <a:xfrm rot="16200000">
            <a:off x="2438400" y="3124201"/>
            <a:ext cx="304800" cy="152400"/>
            <a:chOff x="609600" y="2895600"/>
            <a:chExt cx="304800" cy="228600"/>
          </a:xfrm>
          <a:solidFill>
            <a:srgbClr val="CDE89C"/>
          </a:solidFill>
        </p:grpSpPr>
        <p:sp>
          <p:nvSpPr>
            <p:cNvPr id="157" name="Rectangle 15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0" name="Rectangle 15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1" name="Group 160"/>
          <p:cNvGrpSpPr/>
          <p:nvPr/>
        </p:nvGrpSpPr>
        <p:grpSpPr>
          <a:xfrm rot="16200000">
            <a:off x="4800600" y="3124202"/>
            <a:ext cx="304800" cy="152400"/>
            <a:chOff x="609600" y="2895600"/>
            <a:chExt cx="304800" cy="228600"/>
          </a:xfrm>
          <a:solidFill>
            <a:srgbClr val="CDE89C"/>
          </a:solidFill>
        </p:grpSpPr>
        <p:sp>
          <p:nvSpPr>
            <p:cNvPr id="162" name="Rectangle 16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3" name="Rectangle 16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Rectangle 16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5" name="Rectangle 16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66" name="Group 165"/>
          <p:cNvGrpSpPr/>
          <p:nvPr/>
        </p:nvGrpSpPr>
        <p:grpSpPr>
          <a:xfrm rot="16200000">
            <a:off x="2286000" y="3124201"/>
            <a:ext cx="304800" cy="152400"/>
            <a:chOff x="609600" y="2895600"/>
            <a:chExt cx="304800" cy="228600"/>
          </a:xfrm>
          <a:solidFill>
            <a:srgbClr val="CDE89C"/>
          </a:solidFill>
        </p:grpSpPr>
        <p:sp>
          <p:nvSpPr>
            <p:cNvPr id="167" name="Rectangle 166"/>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8" name="Rectangle 167"/>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9" name="Rectangle 168"/>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Rectangle 169"/>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71" name="Group 170"/>
          <p:cNvGrpSpPr/>
          <p:nvPr/>
        </p:nvGrpSpPr>
        <p:grpSpPr>
          <a:xfrm rot="16200000">
            <a:off x="4648200" y="3124202"/>
            <a:ext cx="304800" cy="152400"/>
            <a:chOff x="609600" y="2895600"/>
            <a:chExt cx="304800" cy="228600"/>
          </a:xfrm>
          <a:solidFill>
            <a:srgbClr val="CDE89C"/>
          </a:solidFill>
        </p:grpSpPr>
        <p:sp>
          <p:nvSpPr>
            <p:cNvPr id="172" name="Rectangle 171"/>
            <p:cNvSpPr/>
            <p:nvPr/>
          </p:nvSpPr>
          <p:spPr>
            <a:xfrm>
              <a:off x="6096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3" name="Rectangle 172"/>
            <p:cNvSpPr/>
            <p:nvPr/>
          </p:nvSpPr>
          <p:spPr>
            <a:xfrm>
              <a:off x="6858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4" name="Rectangle 173"/>
            <p:cNvSpPr/>
            <p:nvPr/>
          </p:nvSpPr>
          <p:spPr>
            <a:xfrm>
              <a:off x="7620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5" name="Rectangle 174"/>
            <p:cNvSpPr/>
            <p:nvPr/>
          </p:nvSpPr>
          <p:spPr>
            <a:xfrm>
              <a:off x="838200" y="2895600"/>
              <a:ext cx="76200" cy="228600"/>
            </a:xfrm>
            <a:prstGeom prst="rect">
              <a:avLst/>
            </a:prstGeom>
            <a:grp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pic>
        <p:nvPicPr>
          <p:cNvPr id="177" name="Picture 17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8"/>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90"/>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1"/>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99"/>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9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00"/>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0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6"/>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03"/>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5"/>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95"/>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96"/>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94"/>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93"/>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87"/>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92"/>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02"/>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97"/>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107"/>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108"/>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109"/>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111"/>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110"/>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0" nodeType="clickEffect">
                                  <p:stCondLst>
                                    <p:cond delay="0"/>
                                  </p:stCondLst>
                                  <p:childTnLst>
                                    <p:set>
                                      <p:cBhvr>
                                        <p:cTn id="58" dur="1" fill="hold">
                                          <p:stCondLst>
                                            <p:cond delay="0"/>
                                          </p:stCondLst>
                                        </p:cTn>
                                        <p:tgtEl>
                                          <p:spTgt spid="30">
                                            <p:txEl>
                                              <p:pRg st="7" end="7"/>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nodeType="clickEffect">
                                  <p:stCondLst>
                                    <p:cond delay="0"/>
                                  </p:stCondLst>
                                  <p:childTnLst>
                                    <p:set>
                                      <p:cBhvr>
                                        <p:cTn id="62" dur="1" fill="hold">
                                          <p:stCondLst>
                                            <p:cond delay="0"/>
                                          </p:stCondLst>
                                        </p:cTn>
                                        <p:tgtEl>
                                          <p:spTgt spid="31"/>
                                        </p:tgtEl>
                                        <p:attrNameLst>
                                          <p:attrName>style.visibility</p:attrName>
                                        </p:attrNameLst>
                                      </p:cBhvr>
                                      <p:to>
                                        <p:strVal val="visible"/>
                                      </p:to>
                                    </p:set>
                                  </p:childTnLst>
                                </p:cTn>
                              </p:par>
                              <p:par>
                                <p:cTn id="63" presetID="1" presetClass="entr" presetSubtype="0" fill="hold" nodeType="withEffect">
                                  <p:stCondLst>
                                    <p:cond delay="0"/>
                                  </p:stCondLst>
                                  <p:childTnLst>
                                    <p:set>
                                      <p:cBhvr>
                                        <p:cTn id="64" dur="1" fill="hold">
                                          <p:stCondLst>
                                            <p:cond delay="0"/>
                                          </p:stCondLst>
                                        </p:cTn>
                                        <p:tgtEl>
                                          <p:spTgt spid="36"/>
                                        </p:tgtEl>
                                        <p:attrNameLst>
                                          <p:attrName>style.visibility</p:attrName>
                                        </p:attrNameLst>
                                      </p:cBhvr>
                                      <p:to>
                                        <p:strVal val="visible"/>
                                      </p:to>
                                    </p:set>
                                  </p:childTnLst>
                                </p:cTn>
                              </p:par>
                              <p:par>
                                <p:cTn id="65" presetID="1" presetClass="entr" presetSubtype="0" fill="hold" nodeType="withEffect">
                                  <p:stCondLst>
                                    <p:cond delay="0"/>
                                  </p:stCondLst>
                                  <p:childTnLst>
                                    <p:set>
                                      <p:cBhvr>
                                        <p:cTn id="66" dur="1" fill="hold">
                                          <p:stCondLst>
                                            <p:cond delay="0"/>
                                          </p:stCondLst>
                                        </p:cTn>
                                        <p:tgtEl>
                                          <p:spTgt spid="146"/>
                                        </p:tgtEl>
                                        <p:attrNameLst>
                                          <p:attrName>style.visibility</p:attrName>
                                        </p:attrNameLst>
                                      </p:cBhvr>
                                      <p:to>
                                        <p:strVal val="visible"/>
                                      </p:to>
                                    </p:set>
                                  </p:childTnLst>
                                </p:cTn>
                              </p:par>
                              <p:par>
                                <p:cTn id="67" presetID="1" presetClass="entr" presetSubtype="0" fill="hold" nodeType="withEffect">
                                  <p:stCondLst>
                                    <p:cond delay="0"/>
                                  </p:stCondLst>
                                  <p:childTnLst>
                                    <p:set>
                                      <p:cBhvr>
                                        <p:cTn id="68" dur="1" fill="hold">
                                          <p:stCondLst>
                                            <p:cond delay="0"/>
                                          </p:stCondLst>
                                        </p:cTn>
                                        <p:tgtEl>
                                          <p:spTgt spid="151"/>
                                        </p:tgtEl>
                                        <p:attrNameLst>
                                          <p:attrName>style.visibility</p:attrName>
                                        </p:attrNameLst>
                                      </p:cBhvr>
                                      <p:to>
                                        <p:strVal val="visible"/>
                                      </p:to>
                                    </p:set>
                                  </p:childTnLst>
                                </p:cTn>
                              </p:par>
                              <p:par>
                                <p:cTn id="69" presetID="1" presetClass="entr" presetSubtype="0" fill="hold" nodeType="withEffect">
                                  <p:stCondLst>
                                    <p:cond delay="0"/>
                                  </p:stCondLst>
                                  <p:childTnLst>
                                    <p:set>
                                      <p:cBhvr>
                                        <p:cTn id="70" dur="1" fill="hold">
                                          <p:stCondLst>
                                            <p:cond delay="0"/>
                                          </p:stCondLst>
                                        </p:cTn>
                                        <p:tgtEl>
                                          <p:spTgt spid="156"/>
                                        </p:tgtEl>
                                        <p:attrNameLst>
                                          <p:attrName>style.visibility</p:attrName>
                                        </p:attrNameLst>
                                      </p:cBhvr>
                                      <p:to>
                                        <p:strVal val="visible"/>
                                      </p:to>
                                    </p:set>
                                  </p:childTnLst>
                                </p:cTn>
                              </p:par>
                              <p:par>
                                <p:cTn id="71" presetID="1" presetClass="entr" presetSubtype="0" fill="hold" nodeType="withEffect">
                                  <p:stCondLst>
                                    <p:cond delay="0"/>
                                  </p:stCondLst>
                                  <p:childTnLst>
                                    <p:set>
                                      <p:cBhvr>
                                        <p:cTn id="72" dur="1" fill="hold">
                                          <p:stCondLst>
                                            <p:cond delay="0"/>
                                          </p:stCondLst>
                                        </p:cTn>
                                        <p:tgtEl>
                                          <p:spTgt spid="161"/>
                                        </p:tgtEl>
                                        <p:attrNameLst>
                                          <p:attrName>style.visibility</p:attrName>
                                        </p:attrNameLst>
                                      </p:cBhvr>
                                      <p:to>
                                        <p:strVal val="visible"/>
                                      </p:to>
                                    </p:set>
                                  </p:childTnLst>
                                </p:cTn>
                              </p:par>
                              <p:par>
                                <p:cTn id="73" presetID="1" presetClass="entr" presetSubtype="0" fill="hold" nodeType="withEffect">
                                  <p:stCondLst>
                                    <p:cond delay="0"/>
                                  </p:stCondLst>
                                  <p:childTnLst>
                                    <p:set>
                                      <p:cBhvr>
                                        <p:cTn id="74" dur="1" fill="hold">
                                          <p:stCondLst>
                                            <p:cond delay="0"/>
                                          </p:stCondLst>
                                        </p:cTn>
                                        <p:tgtEl>
                                          <p:spTgt spid="166"/>
                                        </p:tgtEl>
                                        <p:attrNameLst>
                                          <p:attrName>style.visibility</p:attrName>
                                        </p:attrNameLst>
                                      </p:cBhvr>
                                      <p:to>
                                        <p:strVal val="visible"/>
                                      </p:to>
                                    </p:set>
                                  </p:childTnLst>
                                </p:cTn>
                              </p:par>
                              <p:par>
                                <p:cTn id="75" presetID="1" presetClass="entr" presetSubtype="0" fill="hold" nodeType="withEffect">
                                  <p:stCondLst>
                                    <p:cond delay="0"/>
                                  </p:stCondLst>
                                  <p:childTnLst>
                                    <p:set>
                                      <p:cBhvr>
                                        <p:cTn id="76" dur="1" fill="hold">
                                          <p:stCondLst>
                                            <p:cond delay="0"/>
                                          </p:stCondLst>
                                        </p:cTn>
                                        <p:tgtEl>
                                          <p:spTgt spid="171"/>
                                        </p:tgtEl>
                                        <p:attrNameLst>
                                          <p:attrName>style.visibility</p:attrName>
                                        </p:attrNameLst>
                                      </p:cBhvr>
                                      <p:to>
                                        <p:strVal val="visible"/>
                                      </p:to>
                                    </p:set>
                                  </p:childTnLst>
                                </p:cTn>
                              </p:par>
                            </p:childTnLst>
                          </p:cTn>
                        </p:par>
                      </p:childTnLst>
                    </p:cTn>
                  </p:par>
                  <p:par>
                    <p:cTn id="77" fill="hold">
                      <p:stCondLst>
                        <p:cond delay="indefinite"/>
                      </p:stCondLst>
                      <p:childTnLst>
                        <p:par>
                          <p:cTn id="78" fill="hold">
                            <p:stCondLst>
                              <p:cond delay="0"/>
                            </p:stCondLst>
                            <p:childTnLst>
                              <p:par>
                                <p:cTn id="79" presetID="1" presetClass="entr" presetSubtype="0" fill="hold" nodeType="clickEffect">
                                  <p:stCondLst>
                                    <p:cond delay="0"/>
                                  </p:stCondLst>
                                  <p:childTnLst>
                                    <p:set>
                                      <p:cBhvr>
                                        <p:cTn id="80" dur="1" fill="hold">
                                          <p:stCondLst>
                                            <p:cond delay="0"/>
                                          </p:stCondLst>
                                        </p:cTn>
                                        <p:tgtEl>
                                          <p:spTgt spid="41"/>
                                        </p:tgtEl>
                                        <p:attrNameLst>
                                          <p:attrName>style.visibility</p:attrName>
                                        </p:attrNameLst>
                                      </p:cBhvr>
                                      <p:to>
                                        <p:strVal val="visible"/>
                                      </p:to>
                                    </p:set>
                                  </p:childTnLst>
                                </p:cTn>
                              </p:par>
                              <p:par>
                                <p:cTn id="81" presetID="1" presetClass="entr" presetSubtype="0" fill="hold" nodeType="withEffect">
                                  <p:stCondLst>
                                    <p:cond delay="0"/>
                                  </p:stCondLst>
                                  <p:childTnLst>
                                    <p:set>
                                      <p:cBhvr>
                                        <p:cTn id="82" dur="1" fill="hold">
                                          <p:stCondLst>
                                            <p:cond delay="0"/>
                                          </p:stCondLst>
                                        </p:cTn>
                                        <p:tgtEl>
                                          <p:spTgt spid="46"/>
                                        </p:tgtEl>
                                        <p:attrNameLst>
                                          <p:attrName>style.visibility</p:attrName>
                                        </p:attrNameLst>
                                      </p:cBhvr>
                                      <p:to>
                                        <p:strVal val="visible"/>
                                      </p:to>
                                    </p:set>
                                  </p:childTnLst>
                                </p:cTn>
                              </p:par>
                              <p:par>
                                <p:cTn id="83" presetID="1" presetClass="entr" presetSubtype="0" fill="hold" nodeType="withEffect">
                                  <p:stCondLst>
                                    <p:cond delay="0"/>
                                  </p:stCondLst>
                                  <p:childTnLst>
                                    <p:set>
                                      <p:cBhvr>
                                        <p:cTn id="84" dur="1" fill="hold">
                                          <p:stCondLst>
                                            <p:cond delay="0"/>
                                          </p:stCondLst>
                                        </p:cTn>
                                        <p:tgtEl>
                                          <p:spTgt spid="51"/>
                                        </p:tgtEl>
                                        <p:attrNameLst>
                                          <p:attrName>style.visibility</p:attrName>
                                        </p:attrNameLst>
                                      </p:cBhvr>
                                      <p:to>
                                        <p:strVal val="visible"/>
                                      </p:to>
                                    </p:set>
                                  </p:childTnLst>
                                </p:cTn>
                              </p:par>
                              <p:par>
                                <p:cTn id="85" presetID="1" presetClass="entr" presetSubtype="0" fill="hold" nodeType="withEffect">
                                  <p:stCondLst>
                                    <p:cond delay="0"/>
                                  </p:stCondLst>
                                  <p:childTnLst>
                                    <p:set>
                                      <p:cBhvr>
                                        <p:cTn id="86" dur="1" fill="hold">
                                          <p:stCondLst>
                                            <p:cond delay="0"/>
                                          </p:stCondLst>
                                        </p:cTn>
                                        <p:tgtEl>
                                          <p:spTgt spid="56"/>
                                        </p:tgtEl>
                                        <p:attrNameLst>
                                          <p:attrName>style.visibility</p:attrName>
                                        </p:attrNameLst>
                                      </p:cBhvr>
                                      <p:to>
                                        <p:strVal val="visible"/>
                                      </p:to>
                                    </p:set>
                                  </p:childTnLst>
                                </p:cTn>
                              </p:par>
                              <p:par>
                                <p:cTn id="87" presetID="1" presetClass="entr" presetSubtype="0" fill="hold" nodeType="withEffect">
                                  <p:stCondLst>
                                    <p:cond delay="0"/>
                                  </p:stCondLst>
                                  <p:childTnLst>
                                    <p:set>
                                      <p:cBhvr>
                                        <p:cTn id="88" dur="1" fill="hold">
                                          <p:stCondLst>
                                            <p:cond delay="0"/>
                                          </p:stCondLst>
                                        </p:cTn>
                                        <p:tgtEl>
                                          <p:spTgt spid="61"/>
                                        </p:tgtEl>
                                        <p:attrNameLst>
                                          <p:attrName>style.visibility</p:attrName>
                                        </p:attrNameLst>
                                      </p:cBhvr>
                                      <p:to>
                                        <p:strVal val="visible"/>
                                      </p:to>
                                    </p:set>
                                  </p:childTnLst>
                                </p:cTn>
                              </p:par>
                              <p:par>
                                <p:cTn id="89" presetID="1" presetClass="entr" presetSubtype="0" fill="hold" nodeType="withEffect">
                                  <p:stCondLst>
                                    <p:cond delay="0"/>
                                  </p:stCondLst>
                                  <p:childTnLst>
                                    <p:set>
                                      <p:cBhvr>
                                        <p:cTn id="90" dur="1" fill="hold">
                                          <p:stCondLst>
                                            <p:cond delay="0"/>
                                          </p:stCondLst>
                                        </p:cTn>
                                        <p:tgtEl>
                                          <p:spTgt spid="66"/>
                                        </p:tgtEl>
                                        <p:attrNameLst>
                                          <p:attrName>style.visibility</p:attrName>
                                        </p:attrNameLst>
                                      </p:cBhvr>
                                      <p:to>
                                        <p:strVal val="visible"/>
                                      </p:to>
                                    </p:set>
                                  </p:childTnLst>
                                </p:cTn>
                              </p:par>
                              <p:par>
                                <p:cTn id="91" presetID="1" presetClass="entr" presetSubtype="0" fill="hold" nodeType="withEffect">
                                  <p:stCondLst>
                                    <p:cond delay="0"/>
                                  </p:stCondLst>
                                  <p:childTnLst>
                                    <p:set>
                                      <p:cBhvr>
                                        <p:cTn id="92" dur="1" fill="hold">
                                          <p:stCondLst>
                                            <p:cond delay="0"/>
                                          </p:stCondLst>
                                        </p:cTn>
                                        <p:tgtEl>
                                          <p:spTgt spid="71"/>
                                        </p:tgtEl>
                                        <p:attrNameLst>
                                          <p:attrName>style.visibility</p:attrName>
                                        </p:attrNameLst>
                                      </p:cBhvr>
                                      <p:to>
                                        <p:strVal val="visible"/>
                                      </p:to>
                                    </p:set>
                                  </p:childTnLst>
                                </p:cTn>
                              </p:par>
                              <p:par>
                                <p:cTn id="93" presetID="1" presetClass="entr" presetSubtype="0" fill="hold" nodeType="withEffect">
                                  <p:stCondLst>
                                    <p:cond delay="0"/>
                                  </p:stCondLst>
                                  <p:childTnLst>
                                    <p:set>
                                      <p:cBhvr>
                                        <p:cTn id="94" dur="1" fill="hold">
                                          <p:stCondLst>
                                            <p:cond delay="0"/>
                                          </p:stCondLst>
                                        </p:cTn>
                                        <p:tgtEl>
                                          <p:spTgt spid="76"/>
                                        </p:tgtEl>
                                        <p:attrNameLst>
                                          <p:attrName>style.visibility</p:attrName>
                                        </p:attrNameLst>
                                      </p:cBhvr>
                                      <p:to>
                                        <p:strVal val="visible"/>
                                      </p:to>
                                    </p:set>
                                  </p:childTnLst>
                                </p:cTn>
                              </p:par>
                              <p:par>
                                <p:cTn id="95" presetID="1" presetClass="entr" presetSubtype="0" fill="hold" nodeType="withEffect">
                                  <p:stCondLst>
                                    <p:cond delay="0"/>
                                  </p:stCondLst>
                                  <p:childTnLst>
                                    <p:set>
                                      <p:cBhvr>
                                        <p:cTn id="96" dur="1" fill="hold">
                                          <p:stCondLst>
                                            <p:cond delay="0"/>
                                          </p:stCondLst>
                                        </p:cTn>
                                        <p:tgtEl>
                                          <p:spTgt spid="81"/>
                                        </p:tgtEl>
                                        <p:attrNameLst>
                                          <p:attrName>style.visibility</p:attrName>
                                        </p:attrNameLst>
                                      </p:cBhvr>
                                      <p:to>
                                        <p:strVal val="visible"/>
                                      </p:to>
                                    </p:set>
                                  </p:childTnLst>
                                </p:cTn>
                              </p:par>
                              <p:par>
                                <p:cTn id="97" presetID="1" presetClass="entr" presetSubtype="0" fill="hold" nodeType="withEffect">
                                  <p:stCondLst>
                                    <p:cond delay="0"/>
                                  </p:stCondLst>
                                  <p:childTnLst>
                                    <p:set>
                                      <p:cBhvr>
                                        <p:cTn id="98" dur="1" fill="hold">
                                          <p:stCondLst>
                                            <p:cond delay="0"/>
                                          </p:stCondLst>
                                        </p:cTn>
                                        <p:tgtEl>
                                          <p:spTgt spid="86"/>
                                        </p:tgtEl>
                                        <p:attrNameLst>
                                          <p:attrName>style.visibility</p:attrName>
                                        </p:attrNameLst>
                                      </p:cBhvr>
                                      <p:to>
                                        <p:strVal val="visible"/>
                                      </p:to>
                                    </p:set>
                                  </p:childTnLst>
                                </p:cTn>
                              </p:par>
                              <p:par>
                                <p:cTn id="99" presetID="1" presetClass="entr" presetSubtype="0" fill="hold" nodeType="withEffect">
                                  <p:stCondLst>
                                    <p:cond delay="0"/>
                                  </p:stCondLst>
                                  <p:childTnLst>
                                    <p:set>
                                      <p:cBhvr>
                                        <p:cTn id="100" dur="1" fill="hold">
                                          <p:stCondLst>
                                            <p:cond delay="0"/>
                                          </p:stCondLst>
                                        </p:cTn>
                                        <p:tgtEl>
                                          <p:spTgt spid="116"/>
                                        </p:tgtEl>
                                        <p:attrNameLst>
                                          <p:attrName>style.visibility</p:attrName>
                                        </p:attrNameLst>
                                      </p:cBhvr>
                                      <p:to>
                                        <p:strVal val="visible"/>
                                      </p:to>
                                    </p:set>
                                  </p:childTnLst>
                                </p:cTn>
                              </p:par>
                              <p:par>
                                <p:cTn id="101" presetID="1" presetClass="entr" presetSubtype="0" fill="hold" nodeType="withEffect">
                                  <p:stCondLst>
                                    <p:cond delay="0"/>
                                  </p:stCondLst>
                                  <p:childTnLst>
                                    <p:set>
                                      <p:cBhvr>
                                        <p:cTn id="102" dur="1" fill="hold">
                                          <p:stCondLst>
                                            <p:cond delay="0"/>
                                          </p:stCondLst>
                                        </p:cTn>
                                        <p:tgtEl>
                                          <p:spTgt spid="121"/>
                                        </p:tgtEl>
                                        <p:attrNameLst>
                                          <p:attrName>style.visibility</p:attrName>
                                        </p:attrNameLst>
                                      </p:cBhvr>
                                      <p:to>
                                        <p:strVal val="visible"/>
                                      </p:to>
                                    </p:set>
                                  </p:childTnLst>
                                </p:cTn>
                              </p:par>
                              <p:par>
                                <p:cTn id="103" presetID="1" presetClass="entr" presetSubtype="0" fill="hold" nodeType="withEffect">
                                  <p:stCondLst>
                                    <p:cond delay="0"/>
                                  </p:stCondLst>
                                  <p:childTnLst>
                                    <p:set>
                                      <p:cBhvr>
                                        <p:cTn id="104" dur="1" fill="hold">
                                          <p:stCondLst>
                                            <p:cond delay="0"/>
                                          </p:stCondLst>
                                        </p:cTn>
                                        <p:tgtEl>
                                          <p:spTgt spid="126"/>
                                        </p:tgtEl>
                                        <p:attrNameLst>
                                          <p:attrName>style.visibility</p:attrName>
                                        </p:attrNameLst>
                                      </p:cBhvr>
                                      <p:to>
                                        <p:strVal val="visible"/>
                                      </p:to>
                                    </p:set>
                                  </p:childTnLst>
                                </p:cTn>
                              </p:par>
                              <p:par>
                                <p:cTn id="105" presetID="1" presetClass="entr" presetSubtype="0" fill="hold" nodeType="withEffect">
                                  <p:stCondLst>
                                    <p:cond delay="0"/>
                                  </p:stCondLst>
                                  <p:childTnLst>
                                    <p:set>
                                      <p:cBhvr>
                                        <p:cTn id="106" dur="1" fill="hold">
                                          <p:stCondLst>
                                            <p:cond delay="0"/>
                                          </p:stCondLst>
                                        </p:cTn>
                                        <p:tgtEl>
                                          <p:spTgt spid="131"/>
                                        </p:tgtEl>
                                        <p:attrNameLst>
                                          <p:attrName>style.visibility</p:attrName>
                                        </p:attrNameLst>
                                      </p:cBhvr>
                                      <p:to>
                                        <p:strVal val="visible"/>
                                      </p:to>
                                    </p:set>
                                  </p:childTnLst>
                                </p:cTn>
                              </p:par>
                              <p:par>
                                <p:cTn id="107" presetID="1" presetClass="entr" presetSubtype="0" fill="hold" nodeType="withEffect">
                                  <p:stCondLst>
                                    <p:cond delay="0"/>
                                  </p:stCondLst>
                                  <p:childTnLst>
                                    <p:set>
                                      <p:cBhvr>
                                        <p:cTn id="108" dur="1" fill="hold">
                                          <p:stCondLst>
                                            <p:cond delay="0"/>
                                          </p:stCondLst>
                                        </p:cTn>
                                        <p:tgtEl>
                                          <p:spTgt spid="136"/>
                                        </p:tgtEl>
                                        <p:attrNameLst>
                                          <p:attrName>style.visibility</p:attrName>
                                        </p:attrNameLst>
                                      </p:cBhvr>
                                      <p:to>
                                        <p:strVal val="visible"/>
                                      </p:to>
                                    </p:set>
                                  </p:childTnLst>
                                </p:cTn>
                              </p:par>
                              <p:par>
                                <p:cTn id="109" presetID="1" presetClass="entr" presetSubtype="0" fill="hold" nodeType="withEffect">
                                  <p:stCondLst>
                                    <p:cond delay="0"/>
                                  </p:stCondLst>
                                  <p:childTnLst>
                                    <p:set>
                                      <p:cBhvr>
                                        <p:cTn id="110" dur="1" fill="hold">
                                          <p:stCondLst>
                                            <p:cond delay="0"/>
                                          </p:stCondLst>
                                        </p:cTn>
                                        <p:tgtEl>
                                          <p:spTgt spid="14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7" grpId="0" animBg="1"/>
      <p:bldP spid="88" grpId="0" animBg="1"/>
      <p:bldP spid="89" grpId="0" animBg="1"/>
      <p:bldP spid="90" grpId="0" animBg="1"/>
      <p:bldP spid="91" grpId="0" animBg="1"/>
      <p:bldP spid="92" grpId="0" animBg="1"/>
      <p:bldP spid="93" grpId="0" animBg="1"/>
      <p:bldP spid="94" grpId="0" animBg="1"/>
      <p:bldP spid="95" grpId="0" animBg="1"/>
      <p:bldP spid="96" grpId="0" animBg="1"/>
      <p:bldP spid="97" grpId="0" animBg="1"/>
      <p:bldP spid="98" grpId="0" animBg="1"/>
      <p:bldP spid="99" grpId="0" animBg="1"/>
      <p:bldP spid="100" grpId="0" animBg="1"/>
      <p:bldP spid="101" grpId="0" animBg="1"/>
      <p:bldP spid="102" grpId="0" animBg="1"/>
      <p:bldP spid="103" grpId="0" animBg="1"/>
      <p:bldP spid="104" grpId="0" animBg="1"/>
      <p:bldP spid="105" grpId="0" animBg="1"/>
      <p:bldP spid="106" grpId="0" animBg="1"/>
      <p:bldP spid="107" grpId="0" animBg="1"/>
      <p:bldP spid="108" grpId="0" animBg="1"/>
      <p:bldP spid="109" grpId="0" animBg="1"/>
      <p:bldP spid="110" grpId="0" animBg="1"/>
      <p:bldP spid="111" grpId="0" animBg="1"/>
      <p:bldP spid="3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Single Ring vs. Hierarchical Rings</a:t>
            </a:r>
            <a:endParaRPr lang="en-US" dirty="0"/>
          </a:p>
        </p:txBody>
      </p:sp>
      <p:sp>
        <p:nvSpPr>
          <p:cNvPr id="4" name="Slide Number Placeholder 3"/>
          <p:cNvSpPr>
            <a:spLocks noGrp="1"/>
          </p:cNvSpPr>
          <p:nvPr>
            <p:ph type="sldNum" sz="quarter" idx="12"/>
          </p:nvPr>
        </p:nvSpPr>
        <p:spPr/>
        <p:txBody>
          <a:bodyPr/>
          <a:lstStyle/>
          <a:p>
            <a:fld id="{D4D2B188-1D62-4FCA-8363-938AD4629BBB}" type="slidenum">
              <a:rPr lang="en-US" smtClean="0"/>
              <a:pPr/>
              <a:t>8</a:t>
            </a:fld>
            <a:endParaRPr lang="en-US"/>
          </a:p>
        </p:txBody>
      </p:sp>
      <p:graphicFrame>
        <p:nvGraphicFramePr>
          <p:cNvPr id="6" name="Chart 5"/>
          <p:cNvGraphicFramePr/>
          <p:nvPr/>
        </p:nvGraphicFramePr>
        <p:xfrm>
          <a:off x="304800" y="990600"/>
          <a:ext cx="8458200" cy="4419600"/>
        </p:xfrm>
        <a:graphic>
          <a:graphicData uri="http://schemas.openxmlformats.org/drawingml/2006/chart">
            <c:chart xmlns:c="http://schemas.openxmlformats.org/drawingml/2006/chart" xmlns:r="http://schemas.openxmlformats.org/officeDocument/2006/relationships" r:id="rId3"/>
          </a:graphicData>
        </a:graphic>
      </p:graphicFrame>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
        <p:nvSpPr>
          <p:cNvPr id="13" name="TextBox 12"/>
          <p:cNvSpPr txBox="1"/>
          <p:nvPr/>
        </p:nvSpPr>
        <p:spPr>
          <a:xfrm>
            <a:off x="457200" y="5486400"/>
            <a:ext cx="8229600" cy="584775"/>
          </a:xfrm>
          <a:prstGeom prst="rect">
            <a:avLst/>
          </a:prstGeom>
          <a:solidFill>
            <a:srgbClr val="C28164"/>
          </a:solidFill>
          <a:ln w="38100">
            <a:solidFill>
              <a:schemeClr val="tx1"/>
            </a:solidFill>
          </a:ln>
        </p:spPr>
        <p:txBody>
          <a:bodyPr wrap="square" rtlCol="0">
            <a:spAutoFit/>
          </a:bodyPr>
          <a:lstStyle/>
          <a:p>
            <a:r>
              <a:rPr lang="en-US" sz="3200" dirty="0" smtClean="0">
                <a:latin typeface="+mj-lt"/>
              </a:rPr>
              <a:t>Design complexity increases power consumption</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6" grpId="0">
        <p:bldAsOne/>
      </p:bldGraphic>
      <p:bldP spid="13"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Our Goal</a:t>
            </a:r>
            <a:endParaRPr lang="en-US" dirty="0"/>
          </a:p>
        </p:txBody>
      </p:sp>
      <p:sp>
        <p:nvSpPr>
          <p:cNvPr id="3" name="Content Placeholder 2"/>
          <p:cNvSpPr>
            <a:spLocks noGrp="1"/>
          </p:cNvSpPr>
          <p:nvPr>
            <p:ph idx="1"/>
          </p:nvPr>
        </p:nvSpPr>
        <p:spPr/>
        <p:txBody>
          <a:bodyPr/>
          <a:lstStyle/>
          <a:p>
            <a:r>
              <a:rPr lang="en-US" b="1" dirty="0" smtClean="0"/>
              <a:t>Design a hierarchical ring that </a:t>
            </a:r>
          </a:p>
          <a:p>
            <a:pPr>
              <a:buNone/>
            </a:pPr>
            <a:r>
              <a:rPr lang="en-US" b="1" dirty="0" smtClean="0"/>
              <a:t>	has lower complexity </a:t>
            </a:r>
          </a:p>
          <a:p>
            <a:pPr>
              <a:buNone/>
            </a:pPr>
            <a:r>
              <a:rPr lang="en-US" b="1" dirty="0" smtClean="0"/>
              <a:t>	without sacrificing performance</a:t>
            </a:r>
            <a:endParaRPr lang="en-US" dirty="0" smtClean="0"/>
          </a:p>
          <a:p>
            <a:endParaRPr lang="en-US" dirty="0" smtClean="0"/>
          </a:p>
        </p:txBody>
      </p:sp>
      <p:sp>
        <p:nvSpPr>
          <p:cNvPr id="4" name="Slide Number Placeholder 3"/>
          <p:cNvSpPr>
            <a:spLocks noGrp="1"/>
          </p:cNvSpPr>
          <p:nvPr>
            <p:ph type="sldNum" sz="quarter" idx="12"/>
          </p:nvPr>
        </p:nvSpPr>
        <p:spPr/>
        <p:txBody>
          <a:bodyPr/>
          <a:lstStyle/>
          <a:p>
            <a:fld id="{D4D2B188-1D62-4FCA-8363-938AD4629BBB}" type="slidenum">
              <a:rPr lang="en-US" smtClean="0"/>
              <a:pPr/>
              <a:t>9</a:t>
            </a:fld>
            <a:endParaRPr lang="en-US"/>
          </a:p>
        </p:txBody>
      </p:sp>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 y="6517228"/>
            <a:ext cx="914400" cy="264572"/>
          </a:xfrm>
          <a:prstGeom prst="rect">
            <a:avLst/>
          </a:prstGeom>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4000</Words>
  <Application>Microsoft Macintosh PowerPoint</Application>
  <PresentationFormat>On-screen Show (4:3)</PresentationFormat>
  <Paragraphs>530</Paragraphs>
  <Slides>52</Slides>
  <Notes>41</Notes>
  <HiddenSlides>0</HiddenSlides>
  <MMClips>0</MMClips>
  <ScaleCrop>false</ScaleCrop>
  <HeadingPairs>
    <vt:vector size="4" baseType="variant">
      <vt:variant>
        <vt:lpstr>Theme</vt:lpstr>
      </vt:variant>
      <vt:variant>
        <vt:i4>1</vt:i4>
      </vt:variant>
      <vt:variant>
        <vt:lpstr>Slide Titles</vt:lpstr>
      </vt:variant>
      <vt:variant>
        <vt:i4>52</vt:i4>
      </vt:variant>
    </vt:vector>
  </HeadingPairs>
  <TitlesOfParts>
    <vt:vector size="53" baseType="lpstr">
      <vt:lpstr>Office Theme</vt:lpstr>
      <vt:lpstr>Design and Evaluation of Hierarchical Rings with Deflection Routing</vt:lpstr>
      <vt:lpstr>Executive Summary</vt:lpstr>
      <vt:lpstr>Outline</vt:lpstr>
      <vt:lpstr>Scaling Problems in a Ring NoC</vt:lpstr>
      <vt:lpstr>Alternative: Hierarchical Designs</vt:lpstr>
      <vt:lpstr>Single Ring vs. Hierarchical Rings</vt:lpstr>
      <vt:lpstr>Complexity in Hierarchical Designs</vt:lpstr>
      <vt:lpstr>Single Ring vs. Hierarchical Rings</vt:lpstr>
      <vt:lpstr>Our Goal</vt:lpstr>
      <vt:lpstr>Outline</vt:lpstr>
      <vt:lpstr>Key Idea</vt:lpstr>
      <vt:lpstr>Local Router</vt:lpstr>
      <vt:lpstr>Eliminating Buffers in Local Routers</vt:lpstr>
      <vt:lpstr>Eliminating Buffers in Local Routers</vt:lpstr>
      <vt:lpstr>Deflection Routing</vt:lpstr>
      <vt:lpstr>Bridge Router</vt:lpstr>
      <vt:lpstr>Eliminating Buffers in Bridge Routers</vt:lpstr>
      <vt:lpstr>Eliminating Buffers in Bridge Routers</vt:lpstr>
      <vt:lpstr>Outline</vt:lpstr>
      <vt:lpstr>Livelock in Deflection Routing</vt:lpstr>
      <vt:lpstr>HiRD: Injection Guarantee</vt:lpstr>
      <vt:lpstr>Livelock in Deflection Routing</vt:lpstr>
      <vt:lpstr>HiRD: Transfer Guarantee</vt:lpstr>
      <vt:lpstr>Ejection Guarantee</vt:lpstr>
      <vt:lpstr>End-to-end Delivery Guarantees</vt:lpstr>
      <vt:lpstr>Outline</vt:lpstr>
      <vt:lpstr>An Overview of HiRD</vt:lpstr>
      <vt:lpstr>Putting It All Together</vt:lpstr>
      <vt:lpstr>Outline</vt:lpstr>
      <vt:lpstr>Methodology</vt:lpstr>
      <vt:lpstr>Comparison to Previous Designs</vt:lpstr>
      <vt:lpstr>Results: System Performance</vt:lpstr>
      <vt:lpstr>Results: Network Power</vt:lpstr>
      <vt:lpstr>Router Area and Critical Path</vt:lpstr>
      <vt:lpstr>Additional Results</vt:lpstr>
      <vt:lpstr>Outline</vt:lpstr>
      <vt:lpstr>Conclusion</vt:lpstr>
      <vt:lpstr>Design and Evaluation of Hierarchical Rings with Deflection Routing</vt:lpstr>
      <vt:lpstr>Backup Slides</vt:lpstr>
      <vt:lpstr>Network Intensive Workloads</vt:lpstr>
      <vt:lpstr>System Performance</vt:lpstr>
      <vt:lpstr>Network Power</vt:lpstr>
      <vt:lpstr>Detailed Results</vt:lpstr>
      <vt:lpstr>Multithreaded Applications</vt:lpstr>
      <vt:lpstr>Network Latency</vt:lpstr>
      <vt:lpstr>Synthetic Traffic Evaluations</vt:lpstr>
      <vt:lpstr>Topology Comparison</vt:lpstr>
      <vt:lpstr>Sweep over Different Bandwidth</vt:lpstr>
      <vt:lpstr>Packet Reassembly</vt:lpstr>
      <vt:lpstr>Other Optimizations</vt:lpstr>
      <vt:lpstr>Related Concurrent Works</vt:lpstr>
      <vt:lpstr>Some Related Previous Works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2014-06-19T01:58:37Z</dcterms:created>
  <dcterms:modified xsi:type="dcterms:W3CDTF">2014-10-27T21:53:24Z</dcterms:modified>
</cp:coreProperties>
</file>